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13" r:id="rId2"/>
    <p:sldId id="404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8" r:id="rId12"/>
    <p:sldId id="420" r:id="rId13"/>
    <p:sldId id="421" r:id="rId14"/>
    <p:sldId id="422" r:id="rId15"/>
    <p:sldId id="414" r:id="rId16"/>
    <p:sldId id="416" r:id="rId17"/>
    <p:sldId id="417" r:id="rId18"/>
    <p:sldId id="392" r:id="rId19"/>
    <p:sldId id="423" r:id="rId20"/>
    <p:sldId id="399" r:id="rId21"/>
    <p:sldId id="424" r:id="rId22"/>
    <p:sldId id="425" r:id="rId23"/>
    <p:sldId id="426" r:id="rId24"/>
    <p:sldId id="427" r:id="rId25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5" autoAdjust="0"/>
    <p:restoredTop sz="76128" autoAdjust="0"/>
  </p:normalViewPr>
  <p:slideViewPr>
    <p:cSldViewPr>
      <p:cViewPr varScale="1">
        <p:scale>
          <a:sx n="73" d="100"/>
          <a:sy n="73" d="100"/>
        </p:scale>
        <p:origin x="19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974FB-A633-43E2-A643-C89D2964241D}" type="doc">
      <dgm:prSet loTypeId="urn:microsoft.com/office/officeart/2005/8/layout/arrow6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6810A287-43BD-4B59-A81E-B4A103942F07}">
      <dgm:prSet custT="1"/>
      <dgm:spPr/>
      <dgm:t>
        <a:bodyPr/>
        <a:lstStyle/>
        <a:p>
          <a:pPr rtl="0"/>
          <a:r>
            <a:rPr lang="zh-CN" altLang="en-US" sz="1800" b="1" kern="0" dirty="0">
              <a:solidFill>
                <a:schemeClr val="accent4">
                  <a:lumMod val="50000"/>
                </a:schemeClr>
              </a:solidFill>
              <a:latin typeface="Segoe Script" panose="020B0504020000000003" pitchFamily="34" charset="0"/>
              <a:ea typeface="华文中宋" pitchFamily="2" charset="-122"/>
              <a:cs typeface="+mn-cs"/>
            </a:rPr>
            <a:t>最好的人机交互接口之一</a:t>
          </a:r>
          <a:endParaRPr lang="zh-CN" sz="1800" b="1" kern="0" dirty="0">
            <a:solidFill>
              <a:schemeClr val="accent4">
                <a:lumMod val="50000"/>
              </a:schemeClr>
            </a:solidFill>
            <a:latin typeface="Segoe Script" panose="020B0504020000000003" pitchFamily="34" charset="0"/>
            <a:ea typeface="华文中宋" pitchFamily="2" charset="-122"/>
            <a:cs typeface="+mn-cs"/>
          </a:endParaRPr>
        </a:p>
      </dgm:t>
    </dgm:pt>
    <dgm:pt modelId="{580BF6B2-4FEC-4B91-A00B-714C9261F047}" type="parTrans" cxnId="{F3C7CD9D-2164-4487-9E8D-DEBB4EF3251E}">
      <dgm:prSet/>
      <dgm:spPr/>
      <dgm:t>
        <a:bodyPr/>
        <a:lstStyle/>
        <a:p>
          <a:endParaRPr lang="zh-CN" altLang="en-US"/>
        </a:p>
      </dgm:t>
    </dgm:pt>
    <dgm:pt modelId="{0BD21D95-1CB0-45FA-BC09-CE7B5D913DB1}" type="sibTrans" cxnId="{F3C7CD9D-2164-4487-9E8D-DEBB4EF3251E}">
      <dgm:prSet/>
      <dgm:spPr/>
      <dgm:t>
        <a:bodyPr/>
        <a:lstStyle/>
        <a:p>
          <a:endParaRPr lang="zh-CN" altLang="en-US"/>
        </a:p>
      </dgm:t>
    </dgm:pt>
    <dgm:pt modelId="{B19687DD-9B8F-426A-8197-ACA37ECCE7A3}">
      <dgm:prSet custT="1"/>
      <dgm:spPr/>
      <dgm:t>
        <a:bodyPr/>
        <a:lstStyle/>
        <a:p>
          <a:pPr rtl="0"/>
          <a:r>
            <a:rPr lang="zh-CN" altLang="en-US" b="1" dirty="0">
              <a:solidFill>
                <a:schemeClr val="accent4">
                  <a:lumMod val="50000"/>
                </a:schemeClr>
              </a:solidFill>
              <a:latin typeface="Segoe Script" panose="020B0504020000000003" pitchFamily="34" charset="0"/>
              <a:ea typeface="华文中宋" pitchFamily="2" charset="-122"/>
              <a:cs typeface="+mn-cs"/>
            </a:rPr>
            <a:t>下一代的信息和服务入口</a:t>
          </a:r>
          <a:endParaRPr lang="zh-CN" sz="1800" b="1" kern="0" dirty="0">
            <a:solidFill>
              <a:schemeClr val="accent4">
                <a:lumMod val="50000"/>
              </a:schemeClr>
            </a:solidFill>
            <a:latin typeface="Segoe Script" panose="020B0504020000000003" pitchFamily="34" charset="0"/>
            <a:ea typeface="华文中宋" pitchFamily="2" charset="-122"/>
            <a:cs typeface="+mn-cs"/>
          </a:endParaRPr>
        </a:p>
      </dgm:t>
    </dgm:pt>
    <dgm:pt modelId="{1E9C11A3-F7E6-406B-A95D-A6058F6E4F4C}" type="parTrans" cxnId="{6A318BE2-1BBE-43CD-85F4-B1B708B72448}">
      <dgm:prSet/>
      <dgm:spPr/>
      <dgm:t>
        <a:bodyPr/>
        <a:lstStyle/>
        <a:p>
          <a:endParaRPr lang="zh-CN" altLang="en-US"/>
        </a:p>
      </dgm:t>
    </dgm:pt>
    <dgm:pt modelId="{590C909D-4EC7-425F-9A20-A58D3B2E9F1F}" type="sibTrans" cxnId="{6A318BE2-1BBE-43CD-85F4-B1B708B72448}">
      <dgm:prSet/>
      <dgm:spPr/>
      <dgm:t>
        <a:bodyPr/>
        <a:lstStyle/>
        <a:p>
          <a:endParaRPr lang="zh-CN" altLang="en-US"/>
        </a:p>
      </dgm:t>
    </dgm:pt>
    <dgm:pt modelId="{3A597D4C-57A6-47F5-B2F5-CE9485DD167A}" type="pres">
      <dgm:prSet presAssocID="{828974FB-A633-43E2-A643-C89D2964241D}" presName="compositeShape" presStyleCnt="0">
        <dgm:presLayoutVars>
          <dgm:chMax val="2"/>
          <dgm:dir/>
          <dgm:resizeHandles val="exact"/>
        </dgm:presLayoutVars>
      </dgm:prSet>
      <dgm:spPr/>
    </dgm:pt>
    <dgm:pt modelId="{4F6B5986-C01E-4863-9647-9ACDB0DF3845}" type="pres">
      <dgm:prSet presAssocID="{828974FB-A633-43E2-A643-C89D2964241D}" presName="ribbon" presStyleLbl="node1" presStyleIdx="0" presStyleCnt="1" custScaleX="310688" custLinFactNeighborY="1058"/>
      <dgm:spPr/>
    </dgm:pt>
    <dgm:pt modelId="{CD68D560-2BD7-483A-A1E4-D5DF24C220C3}" type="pres">
      <dgm:prSet presAssocID="{828974FB-A633-43E2-A643-C89D2964241D}" presName="leftArrowText" presStyleLbl="node1" presStyleIdx="0" presStyleCnt="1" custScaleX="394682" custLinFactX="-61691" custLinFactNeighborX="-100000">
        <dgm:presLayoutVars>
          <dgm:chMax val="0"/>
          <dgm:bulletEnabled val="1"/>
        </dgm:presLayoutVars>
      </dgm:prSet>
      <dgm:spPr/>
    </dgm:pt>
    <dgm:pt modelId="{D9B5C896-0989-46D8-A515-1472D65FB3CF}" type="pres">
      <dgm:prSet presAssocID="{828974FB-A633-43E2-A643-C89D2964241D}" presName="rightArrowText" presStyleLbl="node1" presStyleIdx="0" presStyleCnt="1" custScaleX="366415" custLinFactX="28866" custLinFactNeighborX="100000">
        <dgm:presLayoutVars>
          <dgm:chMax val="0"/>
          <dgm:bulletEnabled val="1"/>
        </dgm:presLayoutVars>
      </dgm:prSet>
      <dgm:spPr/>
    </dgm:pt>
  </dgm:ptLst>
  <dgm:cxnLst>
    <dgm:cxn modelId="{86D6E800-6A93-5D4B-9905-6620AD56F55B}" type="presOf" srcId="{6810A287-43BD-4B59-A81E-B4A103942F07}" destId="{CD68D560-2BD7-483A-A1E4-D5DF24C220C3}" srcOrd="0" destOrd="0" presId="urn:microsoft.com/office/officeart/2005/8/layout/arrow6"/>
    <dgm:cxn modelId="{68FD3F46-D049-5140-A04C-5520CF56B4F7}" type="presOf" srcId="{B19687DD-9B8F-426A-8197-ACA37ECCE7A3}" destId="{D9B5C896-0989-46D8-A515-1472D65FB3CF}" srcOrd="0" destOrd="0" presId="urn:microsoft.com/office/officeart/2005/8/layout/arrow6"/>
    <dgm:cxn modelId="{48BAD097-0FC9-234F-923B-A78E706A33A4}" type="presOf" srcId="{828974FB-A633-43E2-A643-C89D2964241D}" destId="{3A597D4C-57A6-47F5-B2F5-CE9485DD167A}" srcOrd="0" destOrd="0" presId="urn:microsoft.com/office/officeart/2005/8/layout/arrow6"/>
    <dgm:cxn modelId="{F3C7CD9D-2164-4487-9E8D-DEBB4EF3251E}" srcId="{828974FB-A633-43E2-A643-C89D2964241D}" destId="{6810A287-43BD-4B59-A81E-B4A103942F07}" srcOrd="0" destOrd="0" parTransId="{580BF6B2-4FEC-4B91-A00B-714C9261F047}" sibTransId="{0BD21D95-1CB0-45FA-BC09-CE7B5D913DB1}"/>
    <dgm:cxn modelId="{6A318BE2-1BBE-43CD-85F4-B1B708B72448}" srcId="{828974FB-A633-43E2-A643-C89D2964241D}" destId="{B19687DD-9B8F-426A-8197-ACA37ECCE7A3}" srcOrd="1" destOrd="0" parTransId="{1E9C11A3-F7E6-406B-A95D-A6058F6E4F4C}" sibTransId="{590C909D-4EC7-425F-9A20-A58D3B2E9F1F}"/>
    <dgm:cxn modelId="{F517F0D1-853C-BF46-BE3F-78029AFE1EA3}" type="presParOf" srcId="{3A597D4C-57A6-47F5-B2F5-CE9485DD167A}" destId="{4F6B5986-C01E-4863-9647-9ACDB0DF3845}" srcOrd="0" destOrd="0" presId="urn:microsoft.com/office/officeart/2005/8/layout/arrow6"/>
    <dgm:cxn modelId="{AB9CE9B4-E75E-0041-93FB-7732D96EC1E8}" type="presParOf" srcId="{3A597D4C-57A6-47F5-B2F5-CE9485DD167A}" destId="{CD68D560-2BD7-483A-A1E4-D5DF24C220C3}" srcOrd="1" destOrd="0" presId="urn:microsoft.com/office/officeart/2005/8/layout/arrow6"/>
    <dgm:cxn modelId="{B3E67118-40E1-3C4C-81D6-74D2E620D4E2}" type="presParOf" srcId="{3A597D4C-57A6-47F5-B2F5-CE9485DD167A}" destId="{D9B5C896-0989-46D8-A515-1472D65FB3CF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B5986-C01E-4863-9647-9ACDB0DF3845}">
      <dsp:nvSpPr>
        <dsp:cNvPr id="0" name=""/>
        <dsp:cNvSpPr/>
      </dsp:nvSpPr>
      <dsp:spPr>
        <a:xfrm>
          <a:off x="83125" y="0"/>
          <a:ext cx="8716491" cy="1122218"/>
        </a:xfrm>
        <a:prstGeom prst="leftRightRibb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8D560-2BD7-483A-A1E4-D5DF24C220C3}">
      <dsp:nvSpPr>
        <dsp:cNvPr id="0" name=""/>
        <dsp:cNvSpPr/>
      </dsp:nvSpPr>
      <dsp:spPr>
        <a:xfrm>
          <a:off x="514153" y="196388"/>
          <a:ext cx="3654083" cy="5498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" rIns="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0" dirty="0">
              <a:solidFill>
                <a:schemeClr val="accent4">
                  <a:lumMod val="50000"/>
                </a:schemeClr>
              </a:solidFill>
              <a:latin typeface="Segoe Script" panose="020B0504020000000003" pitchFamily="34" charset="0"/>
              <a:ea typeface="华文中宋" pitchFamily="2" charset="-122"/>
              <a:cs typeface="+mn-cs"/>
            </a:rPr>
            <a:t>最好的人机交互接口之一</a:t>
          </a:r>
          <a:endParaRPr lang="zh-CN" sz="1800" b="1" kern="0" dirty="0">
            <a:solidFill>
              <a:schemeClr val="accent4">
                <a:lumMod val="50000"/>
              </a:schemeClr>
            </a:solidFill>
            <a:latin typeface="Segoe Script" panose="020B0504020000000003" pitchFamily="34" charset="0"/>
            <a:ea typeface="华文中宋" pitchFamily="2" charset="-122"/>
            <a:cs typeface="+mn-cs"/>
          </a:endParaRPr>
        </a:p>
      </dsp:txBody>
      <dsp:txXfrm>
        <a:off x="514153" y="196388"/>
        <a:ext cx="3654083" cy="549886"/>
      </dsp:txXfrm>
    </dsp:sp>
    <dsp:sp modelId="{D9B5C896-0989-46D8-A515-1472D65FB3CF}">
      <dsp:nvSpPr>
        <dsp:cNvPr id="0" name=""/>
        <dsp:cNvSpPr/>
      </dsp:nvSpPr>
      <dsp:spPr>
        <a:xfrm>
          <a:off x="4393867" y="375943"/>
          <a:ext cx="4009175" cy="54988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0" bIns="13716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b="1" dirty="0">
              <a:solidFill>
                <a:schemeClr val="accent4">
                  <a:lumMod val="50000"/>
                </a:schemeClr>
              </a:solidFill>
              <a:latin typeface="Segoe Script" panose="020B0504020000000003" pitchFamily="34" charset="0"/>
              <a:ea typeface="华文中宋" pitchFamily="2" charset="-122"/>
              <a:cs typeface="+mn-cs"/>
            </a:rPr>
            <a:t>下一代的信息和服务入口</a:t>
          </a:r>
          <a:endParaRPr lang="zh-CN" sz="1800" b="1" kern="0" dirty="0">
            <a:solidFill>
              <a:schemeClr val="accent4">
                <a:lumMod val="50000"/>
              </a:schemeClr>
            </a:solidFill>
            <a:latin typeface="Segoe Script" panose="020B0504020000000003" pitchFamily="34" charset="0"/>
            <a:ea typeface="华文中宋" pitchFamily="2" charset="-122"/>
            <a:cs typeface="+mn-cs"/>
          </a:endParaRPr>
        </a:p>
      </dsp:txBody>
      <dsp:txXfrm>
        <a:off x="4393867" y="375943"/>
        <a:ext cx="4009175" cy="549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A0A88-DF81-4A57-BDA0-87AE8DE25C3C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939B8-FDAD-4C37-88FC-9F6DE85F11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86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466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是两个常数，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为过减因子，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为增益补偿因子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值不同，得到的宽带噪音的残留和”音乐噪音“的比例也不同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老方法中是将负值直接设为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，这样残余噪音的峰值和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之间的差值还是较为显著，所以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Berouti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就想了一个办法，就是设置一个语音的下限值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beta*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。将相减后的幅值小于此下限值得统一设置为这个固定值，这个下限值其实也是宽带的噪音，只不过设置下限值的好处是残余峰值相比之下没有那么显著，从而减小了“音乐噪声”的影响。可以通过调整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的值来调整这个宽带的噪声的强度。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632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954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6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958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06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语音识别的前端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1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带噪语音模型</a:t>
            </a:r>
            <a:endParaRPr kumimoji="1" lang="en-US" altLang="zh-CN" dirty="0"/>
          </a:p>
          <a:p>
            <a:r>
              <a:rPr kumimoji="1" lang="zh-CN" altLang="en-US" dirty="0"/>
              <a:t>此处只列举了加性噪声的例子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8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046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19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0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811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19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939B8-FDAD-4C37-88FC-9F6DE85F115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3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4244457" cy="1052735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685800" y="3645024"/>
            <a:ext cx="777240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9712" y="274638"/>
            <a:ext cx="6912768" cy="697951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35CB6-3765-4F5D-AB4B-E71B8C0E4941}" type="datetime1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06B9-5325-4263-910A-3C553EB15C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5"/>
          </a:xfrm>
        </p:spPr>
        <p:txBody>
          <a:bodyPr/>
          <a:lstStyle>
            <a:lvl1pPr>
              <a:defRPr sz="3400" baseline="0">
                <a:latin typeface="Times New Roman" pitchFamily="18" charset="0"/>
              </a:defRPr>
            </a:lvl1pPr>
            <a:lvl2pPr>
              <a:defRPr sz="3000" baseline="0">
                <a:latin typeface="Times New Roman" pitchFamily="18" charset="0"/>
              </a:defRPr>
            </a:lvl2pPr>
            <a:lvl3pPr marL="1084263" indent="-373063">
              <a:buFont typeface="Wingdings" panose="05000000000000000000" pitchFamily="2" charset="2"/>
              <a:buChar char="ü"/>
              <a:defRPr sz="2600" baseline="0">
                <a:latin typeface="Times New Roman" pitchFamily="18" charset="0"/>
              </a:defRPr>
            </a:lvl3pPr>
            <a:lvl4pPr>
              <a:defRPr sz="2200" baseline="0">
                <a:latin typeface="Times New Roman" pitchFamily="18" charset="0"/>
              </a:defRPr>
            </a:lvl4pPr>
            <a:lvl5pPr>
              <a:defRPr sz="2200" baseline="0">
                <a:latin typeface="Times New Roman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547664" y="1196752"/>
            <a:ext cx="6624736" cy="0"/>
          </a:xfrm>
          <a:prstGeom prst="line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38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 baseline="0"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>
            <a:lvl1pPr marL="357188" indent="-357188">
              <a:buFont typeface="Wingdings" panose="05000000000000000000" pitchFamily="2" charset="2"/>
              <a:buChar char="Ø"/>
              <a:defRPr sz="2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 baseline="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000" baseline="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1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1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457200" y="1196752"/>
            <a:ext cx="8219256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418" y="12578"/>
            <a:ext cx="4643645" cy="89614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华文新魏" panose="02010800040101010101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32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.wav"/><Relationship Id="rId7" Type="http://schemas.openxmlformats.org/officeDocument/2006/relationships/image" Target="../media/image3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1.wmf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9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2.wmf"/><Relationship Id="rId9" Type="http://schemas.openxmlformats.org/officeDocument/2006/relationships/image" Target="../media/image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7" Type="http://schemas.openxmlformats.org/officeDocument/2006/relationships/image" Target="../media/image4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4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10" Type="http://schemas.openxmlformats.org/officeDocument/2006/relationships/image" Target="../media/image8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2856"/>
            <a:ext cx="8206680" cy="1470025"/>
          </a:xfrm>
        </p:spPr>
        <p:txBody>
          <a:bodyPr/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实践二</a:t>
            </a:r>
            <a:r>
              <a:rPr lang="en-US" altLang="zh-CN" sz="4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——</a:t>
            </a:r>
            <a:r>
              <a:rPr lang="zh-CN" altLang="en-US" sz="4000" b="1" dirty="0">
                <a:latin typeface="Times New Roman" panose="02020603050405020304" pitchFamily="18" charset="0"/>
                <a:ea typeface="华文楷体" panose="02010600040101010101" pitchFamily="2" charset="-122"/>
              </a:rPr>
              <a:t>语音</a:t>
            </a:r>
            <a:r>
              <a:rPr lang="zh-CN" altLang="en-US" sz="4000" b="1" dirty="0">
                <a:ea typeface="华文楷体" panose="02010600040101010101" pitchFamily="2" charset="-122"/>
              </a:rPr>
              <a:t>增强</a:t>
            </a:r>
            <a:endParaRPr lang="zh-CN" altLang="en-US" sz="4000" b="1" dirty="0"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06B9-5325-4263-910A-3C553EB15CFB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陈婧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王波 栗楠</a:t>
            </a:r>
            <a:endParaRPr kumimoji="1" lang="en-US" altLang="zh-CN" sz="2400" dirty="0"/>
          </a:p>
          <a:p>
            <a:r>
              <a:rPr kumimoji="1" lang="en-US" altLang="zh-CN" sz="2000" dirty="0"/>
              <a:t>2021.04.29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2969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谱减法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基本思想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假定噪声信号与语音信号相互独立，从含噪语音的功率谱中减去噪声功率谱，得到增强后的语音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前提假设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噪声信号较为</a:t>
            </a:r>
            <a:r>
              <a:rPr kumimoji="1" lang="zh-CN" altLang="en-US" b="1" dirty="0"/>
              <a:t>平稳</a:t>
            </a:r>
            <a:endParaRPr kumimoji="1" lang="en-US" altLang="zh-CN" b="1" dirty="0"/>
          </a:p>
          <a:p>
            <a:pPr lvl="2"/>
            <a:r>
              <a:rPr kumimoji="1" lang="zh-CN" altLang="en-US" dirty="0"/>
              <a:t>噪声信号与语音信号</a:t>
            </a:r>
            <a:r>
              <a:rPr kumimoji="1" lang="zh-CN" altLang="en-US" b="1" dirty="0"/>
              <a:t>相互独立</a:t>
            </a:r>
            <a:endParaRPr kumimoji="1" lang="en-US" altLang="zh-CN" b="1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077072"/>
            <a:ext cx="1981200" cy="330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512" y="40677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时域表示：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941168"/>
            <a:ext cx="2273300" cy="317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9512" y="486916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频域表示：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94248" y="4491306"/>
            <a:ext cx="150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傅</a:t>
            </a:r>
            <a:r>
              <a:rPr kumimoji="1" lang="zh-CN" altLang="en-US" sz="1400"/>
              <a:t>里叶变换</a:t>
            </a:r>
            <a:endParaRPr kumimoji="1" lang="zh-CN" altLang="en-US" sz="1400" dirty="0"/>
          </a:p>
        </p:txBody>
      </p:sp>
      <p:cxnSp>
        <p:nvCxnSpPr>
          <p:cNvPr id="10" name="直线箭头连接符 9"/>
          <p:cNvCxnSpPr/>
          <p:nvPr/>
        </p:nvCxnSpPr>
        <p:spPr>
          <a:xfrm>
            <a:off x="2339752" y="4437112"/>
            <a:ext cx="0" cy="46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39" y="6352540"/>
            <a:ext cx="2540000" cy="3429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00998" y="632610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功率谱：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648" y="5656387"/>
            <a:ext cx="3670300" cy="457200"/>
          </a:xfrm>
          <a:prstGeom prst="rect">
            <a:avLst/>
          </a:prstGeom>
        </p:spPr>
      </p:pic>
      <p:cxnSp>
        <p:nvCxnSpPr>
          <p:cNvPr id="15" name="直线箭头连接符 14"/>
          <p:cNvCxnSpPr/>
          <p:nvPr/>
        </p:nvCxnSpPr>
        <p:spPr>
          <a:xfrm>
            <a:off x="2339752" y="5238492"/>
            <a:ext cx="0" cy="46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14174" y="5319189"/>
            <a:ext cx="150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独立性假设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120" y="4085840"/>
            <a:ext cx="2527300" cy="36830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5652120" y="4085840"/>
            <a:ext cx="720080" cy="40546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452320" y="4005064"/>
            <a:ext cx="747936" cy="44134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标注 20"/>
          <p:cNvSpPr/>
          <p:nvPr/>
        </p:nvSpPr>
        <p:spPr>
          <a:xfrm>
            <a:off x="7452320" y="3212976"/>
            <a:ext cx="1691680" cy="576064"/>
          </a:xfrm>
          <a:prstGeom prst="wedgeRoundRectCallout">
            <a:avLst>
              <a:gd name="adj1" fmla="val -31791"/>
              <a:gd name="adj2" fmla="val 8117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平稳噪声的</a:t>
            </a:r>
            <a:r>
              <a:rPr kumimoji="1" lang="zh-CN" altLang="en-US" sz="1400">
                <a:solidFill>
                  <a:schemeClr val="tx1"/>
                </a:solidFill>
              </a:rPr>
              <a:t>功率谱不随时间变化</a:t>
            </a:r>
          </a:p>
        </p:txBody>
      </p:sp>
      <p:sp>
        <p:nvSpPr>
          <p:cNvPr id="22" name="圆角矩形标注 21"/>
          <p:cNvSpPr/>
          <p:nvPr/>
        </p:nvSpPr>
        <p:spPr>
          <a:xfrm>
            <a:off x="5220072" y="3212976"/>
            <a:ext cx="1921172" cy="576064"/>
          </a:xfrm>
          <a:prstGeom prst="wedgeRoundRectCallout">
            <a:avLst>
              <a:gd name="adj1" fmla="val -13319"/>
              <a:gd name="adj2" fmla="val 9518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估计的</a:t>
            </a:r>
            <a:r>
              <a:rPr kumimoji="1" lang="zh-CN" altLang="en-US" sz="1400">
                <a:solidFill>
                  <a:schemeClr val="tx1"/>
                </a:solidFill>
              </a:rPr>
              <a:t>语音的功率谱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椭圆形标注 22"/>
          <p:cNvSpPr/>
          <p:nvPr/>
        </p:nvSpPr>
        <p:spPr>
          <a:xfrm>
            <a:off x="5664877" y="4941169"/>
            <a:ext cx="2867563" cy="864095"/>
          </a:xfrm>
          <a:prstGeom prst="wedgeEllipseCallout">
            <a:avLst>
              <a:gd name="adj1" fmla="val 22213"/>
              <a:gd name="adj2" fmla="val -912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利用发声前的“静音段”（认为在这段时间里没有语音只有噪声）</a:t>
            </a:r>
          </a:p>
        </p:txBody>
      </p:sp>
    </p:spTree>
    <p:extLst>
      <p:ext uri="{BB962C8B-B14F-4D97-AF65-F5344CB8AC3E}">
        <p14:creationId xmlns:p14="http://schemas.microsoft.com/office/powerpoint/2010/main" val="482346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谱减法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完整的谱减运算公式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2060848"/>
            <a:ext cx="4648200" cy="723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96100" y="2438749"/>
            <a:ext cx="2247900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防止</a:t>
            </a:r>
            <a:r>
              <a:rPr kumimoji="1" lang="zh-CN" altLang="en-US" sz="1400"/>
              <a:t>出现负功率谱的情况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0" y="3167463"/>
            <a:ext cx="5549900" cy="248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51920" y="590832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基本</a:t>
            </a:r>
            <a:r>
              <a:rPr kumimoji="1" lang="zh-CN" altLang="en-US" sz="1600"/>
              <a:t>谱减法流程图</a:t>
            </a:r>
          </a:p>
        </p:txBody>
      </p:sp>
    </p:spTree>
    <p:extLst>
      <p:ext uri="{BB962C8B-B14F-4D97-AF65-F5344CB8AC3E}">
        <p14:creationId xmlns:p14="http://schemas.microsoft.com/office/powerpoint/2010/main" val="1298716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基于监督学习的方法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SimSun" charset="-122"/>
                <a:ea typeface="SimSun" charset="-122"/>
                <a:cs typeface="SimSun" charset="-122"/>
              </a:rPr>
              <a:t>听觉掩蔽现象</a:t>
            </a:r>
            <a:endParaRPr lang="en-US" altLang="zh-CN" sz="2400" dirty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ea typeface="宋体" charset="-122"/>
              </a:rPr>
              <a:t>定义</a:t>
            </a:r>
            <a:r>
              <a:rPr lang="en-US" altLang="zh-CN" sz="2000" dirty="0">
                <a:ea typeface="宋体" charset="-122"/>
              </a:rPr>
              <a:t>: “</a:t>
            </a:r>
            <a:r>
              <a:rPr lang="zh-CN" altLang="en-US" sz="2000" dirty="0">
                <a:ea typeface="宋体" charset="-122"/>
              </a:rPr>
              <a:t>人们对目标声音的感知会因为另一个声音（掩蔽）的存在而变得困难</a:t>
            </a:r>
            <a:r>
              <a:rPr lang="en-US" altLang="zh-CN" sz="2000" dirty="0">
                <a:ea typeface="宋体" charset="-122"/>
              </a:rPr>
              <a:t>” (American Standards Association, 1960)</a:t>
            </a:r>
          </a:p>
          <a:p>
            <a:pPr lvl="2">
              <a:lnSpc>
                <a:spcPct val="90000"/>
              </a:lnSpc>
            </a:pPr>
            <a:r>
              <a:rPr lang="zh-CN" altLang="en-US" sz="1800" dirty="0">
                <a:ea typeface="宋体" charset="-122"/>
              </a:rPr>
              <a:t>听觉感知中的基础问题</a:t>
            </a:r>
            <a:endParaRPr lang="en-US" altLang="zh-CN" sz="1800" dirty="0">
              <a:ea typeface="宋体" charset="-122"/>
            </a:endParaRPr>
          </a:p>
          <a:p>
            <a:pPr lvl="2">
              <a:lnSpc>
                <a:spcPct val="90000"/>
              </a:lnSpc>
            </a:pPr>
            <a:r>
              <a:rPr lang="zh-CN" altLang="en-US" sz="1800" dirty="0">
                <a:ea typeface="宋体" charset="-122"/>
              </a:rPr>
              <a:t>简单地说，声强较弱的声音会被声强较强的声音掩蔽</a:t>
            </a:r>
            <a:endParaRPr lang="en-US" altLang="zh-CN" sz="2400" dirty="0">
              <a:ea typeface="宋体" charset="-122"/>
            </a:endParaRPr>
          </a:p>
          <a:p>
            <a:endParaRPr kumimoji="1" lang="zh-CN" altLang="en-US" dirty="0"/>
          </a:p>
        </p:txBody>
      </p:sp>
      <p:pic>
        <p:nvPicPr>
          <p:cNvPr id="5" name="Picture 4" descr="OC Gala prof photos 0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71850"/>
            <a:ext cx="38131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3822279" y="6129683"/>
            <a:ext cx="29067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0">
                <a:latin typeface="SimSun" charset="-122"/>
                <a:ea typeface="SimSun" charset="-122"/>
                <a:cs typeface="SimSun" charset="-122"/>
              </a:rPr>
              <a:t>“</a:t>
            </a:r>
            <a:r>
              <a:rPr kumimoji="1" lang="zh-CN" altLang="en-US" sz="1600" b="0" dirty="0">
                <a:latin typeface="SimSun" charset="-122"/>
                <a:ea typeface="SimSun" charset="-122"/>
                <a:cs typeface="SimSun" charset="-122"/>
              </a:rPr>
              <a:t>鸡尾酒会</a:t>
            </a:r>
            <a:r>
              <a:rPr kumimoji="1" lang="en-US" altLang="zh-CN" sz="1600" b="0" dirty="0">
                <a:latin typeface="SimSun" charset="-122"/>
                <a:ea typeface="SimSun" charset="-122"/>
                <a:cs typeface="SimSun" charset="-122"/>
              </a:rPr>
              <a:t>” </a:t>
            </a:r>
            <a:r>
              <a:rPr kumimoji="1" lang="zh-CN" altLang="en-US" sz="1600" b="0" dirty="0">
                <a:latin typeface="SimSun" charset="-122"/>
                <a:ea typeface="SimSun" charset="-122"/>
                <a:cs typeface="SimSun" charset="-122"/>
              </a:rPr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1434287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22114"/>
          </a:xfrm>
        </p:spPr>
        <p:txBody>
          <a:bodyPr/>
          <a:lstStyle/>
          <a:p>
            <a:r>
              <a:rPr kumimoji="1" lang="zh-CN" altLang="en-US" dirty="0"/>
              <a:t>基于监督学习的方法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/>
              <a:t>语音增强的目标：理想二值掩模 </a:t>
            </a:r>
            <a:r>
              <a:rPr kumimoji="1" lang="en-US" altLang="zh-CN" sz="2400" dirty="0"/>
              <a:t>(ideal binary mask, IBM)</a:t>
            </a:r>
          </a:p>
          <a:p>
            <a:pPr lvl="1"/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动机</a:t>
            </a:r>
            <a:r>
              <a:rPr lang="en-US" altLang="en-US" sz="2000" dirty="0">
                <a:latin typeface="SimSun" charset="-122"/>
                <a:ea typeface="SimSun" charset="-122"/>
                <a:cs typeface="SimSun" charset="-122"/>
              </a:rPr>
              <a:t>: </a:t>
            </a: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听觉掩蔽现象 </a:t>
            </a:r>
            <a:r>
              <a:rPr lang="en-US" altLang="en-US" sz="2000" dirty="0"/>
              <a:t>(Hu &amp; Wang, 2001; 2004)</a:t>
            </a:r>
          </a:p>
          <a:p>
            <a:pPr lvl="1"/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思想</a:t>
            </a:r>
            <a:r>
              <a:rPr lang="en-US" altLang="en-US" sz="2000" dirty="0">
                <a:latin typeface="SimSun" charset="-122"/>
                <a:ea typeface="SimSun" charset="-122"/>
                <a:cs typeface="SimSun" charset="-122"/>
              </a:rPr>
              <a:t>: </a:t>
            </a: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对于某个含噪的声音，保留其中目标声音强度高于背景噪声强度的部分，而去除背景噪声强度高于目标声音强度的部分</a:t>
            </a:r>
            <a:endParaRPr lang="en-US" altLang="en-US" sz="2000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理想二值掩模</a:t>
            </a:r>
            <a:r>
              <a:rPr lang="en-US" altLang="zh-CN" sz="2000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en-US" altLang="zh-CN" sz="2000" dirty="0"/>
              <a:t>(IBM)</a:t>
            </a: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的定义</a:t>
            </a:r>
            <a:endParaRPr lang="en-US" altLang="en-US" sz="2000" dirty="0">
              <a:latin typeface="SimSun" charset="-122"/>
              <a:ea typeface="SimSun" charset="-122"/>
              <a:cs typeface="SimSun" charset="-122"/>
            </a:endParaRPr>
          </a:p>
          <a:p>
            <a:pPr>
              <a:buSzPct val="50000"/>
              <a:buFont typeface="Monotype Sorts" charset="2"/>
              <a:buChar char="l"/>
            </a:pPr>
            <a:endParaRPr lang="en-US" altLang="en-US" sz="2000" dirty="0"/>
          </a:p>
          <a:p>
            <a:pPr lvl="1">
              <a:buSzPct val="50000"/>
              <a:buFont typeface="Monotype Sorts" charset="2"/>
              <a:buChar char="l"/>
            </a:pPr>
            <a:endParaRPr lang="en-US" altLang="en-US" sz="1800" i="1" dirty="0"/>
          </a:p>
          <a:p>
            <a:pPr lvl="1">
              <a:buSzPct val="50000"/>
              <a:buFont typeface="Monotype Sorts" charset="2"/>
              <a:buChar char="l"/>
            </a:pPr>
            <a:endParaRPr lang="en-US" altLang="zh-CN" sz="1800" dirty="0"/>
          </a:p>
          <a:p>
            <a:pPr lvl="2">
              <a:buSzPct val="50000"/>
              <a:buFont typeface="Monotype Sorts" charset="2"/>
              <a:buChar char="l"/>
            </a:pP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</a:rPr>
              <a:t>如果一个时频单元的</a:t>
            </a:r>
            <a:r>
              <a:rPr lang="en-US" altLang="zh-CN" sz="1600" dirty="0">
                <a:ea typeface="SimSun" charset="-122"/>
                <a:cs typeface="SimSun" charset="-122"/>
              </a:rPr>
              <a:t>IBM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</a:rPr>
              <a:t>值为</a:t>
            </a:r>
            <a:r>
              <a:rPr lang="en-US" altLang="zh-CN" sz="1600" dirty="0">
                <a:latin typeface="SimSun" charset="-122"/>
                <a:ea typeface="SimSun" charset="-122"/>
                <a:cs typeface="SimSun" charset="-122"/>
              </a:rPr>
              <a:t>1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</a:rPr>
              <a:t>，意味着该时频单元的信噪比高于某个阈值</a:t>
            </a:r>
            <a:r>
              <a:rPr lang="el-GR" altLang="en-US" sz="1600" i="1" dirty="0">
                <a:ea typeface="SimSun" charset="-122"/>
                <a:cs typeface="SimSun" charset="-122"/>
              </a:rPr>
              <a:t>θ</a:t>
            </a:r>
            <a:r>
              <a:rPr lang="el-GR" altLang="en-US" sz="1600" i="1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</a:rPr>
              <a:t>，则认为该时频单元由</a:t>
            </a:r>
            <a:r>
              <a:rPr lang="zh-CN" altLang="en-US" sz="1600" b="1" dirty="0">
                <a:latin typeface="SimSun" charset="-122"/>
                <a:ea typeface="SimSun" charset="-122"/>
                <a:cs typeface="SimSun" charset="-122"/>
              </a:rPr>
              <a:t>目标声音主导</a:t>
            </a:r>
            <a:r>
              <a:rPr lang="en-US" altLang="zh-CN" sz="1600" dirty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</a:rPr>
              <a:t>保留</a:t>
            </a:r>
            <a:r>
              <a:rPr lang="en-US" altLang="zh-CN" sz="1600" dirty="0"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</a:rPr>
              <a:t>；反之，则认为由</a:t>
            </a:r>
            <a:r>
              <a:rPr lang="zh-CN" altLang="en-US" sz="1600" b="1" dirty="0">
                <a:latin typeface="SimSun" charset="-122"/>
                <a:ea typeface="SimSun" charset="-122"/>
                <a:cs typeface="SimSun" charset="-122"/>
              </a:rPr>
              <a:t>背景噪声主导</a:t>
            </a:r>
            <a:r>
              <a:rPr lang="en-US" altLang="zh-CN" sz="1600" dirty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</a:rPr>
              <a:t>去除</a:t>
            </a:r>
            <a:r>
              <a:rPr lang="en-US" altLang="zh-CN" sz="1600" dirty="0">
                <a:latin typeface="SimSun" charset="-122"/>
                <a:ea typeface="SimSun" charset="-122"/>
                <a:cs typeface="SimSun" charset="-122"/>
              </a:rPr>
              <a:t>)</a:t>
            </a:r>
          </a:p>
          <a:p>
            <a:pPr lvl="2">
              <a:buSzPct val="50000"/>
              <a:buFont typeface="Monotype Sorts" charset="2"/>
              <a:buChar char="l"/>
            </a:pPr>
            <a:r>
              <a:rPr lang="el-GR" altLang="en-US" sz="160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600" dirty="0"/>
              <a:t>: 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</a:rPr>
              <a:t>局部信噪比阈值，通常取</a:t>
            </a:r>
            <a:r>
              <a:rPr lang="en-US" altLang="zh-CN" sz="1600" dirty="0"/>
              <a:t>0</a:t>
            </a:r>
            <a:r>
              <a:rPr lang="zh-CN" altLang="en-US" sz="1600" dirty="0"/>
              <a:t> </a:t>
            </a:r>
            <a:r>
              <a:rPr lang="en-US" altLang="zh-CN" sz="1600" dirty="0"/>
              <a:t>d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B</a:t>
            </a:r>
            <a:endParaRPr lang="en-US" altLang="en-US" sz="1600" dirty="0"/>
          </a:p>
          <a:p>
            <a:pPr lvl="2">
              <a:buSzPct val="50000"/>
              <a:buFont typeface="Monotype Sorts" charset="2"/>
              <a:buChar char="l"/>
            </a:pPr>
            <a:r>
              <a:rPr lang="en-US" altLang="en-US" sz="1600" i="1" dirty="0">
                <a:latin typeface="Times" charset="0"/>
                <a:ea typeface="Times" charset="0"/>
                <a:cs typeface="Times" charset="0"/>
              </a:rPr>
              <a:t>SNR(t, f)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</a:rPr>
              <a:t>由干净语音</a:t>
            </a:r>
            <a:r>
              <a:rPr lang="en-US" altLang="zh-CN" sz="1600" dirty="0">
                <a:latin typeface="SimSun" charset="-122"/>
                <a:ea typeface="SimSun" charset="-122"/>
                <a:cs typeface="SimSun" charset="-122"/>
              </a:rPr>
              <a:t>(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</a:rPr>
              <a:t>目标声音</a:t>
            </a:r>
            <a:r>
              <a:rPr lang="en-US" altLang="zh-CN" sz="1600" dirty="0">
                <a:latin typeface="SimSun" charset="-122"/>
                <a:ea typeface="SimSun" charset="-122"/>
                <a:cs typeface="SimSun" charset="-122"/>
              </a:rPr>
              <a:t>)</a:t>
            </a:r>
            <a:r>
              <a:rPr lang="zh-CN" altLang="en-US" sz="1600" dirty="0">
                <a:latin typeface="SimSun" charset="-122"/>
                <a:ea typeface="SimSun" charset="-122"/>
                <a:cs typeface="SimSun" charset="-122"/>
              </a:rPr>
              <a:t>和背景噪声计算得到的时频单元的信噪比</a:t>
            </a:r>
            <a:endParaRPr lang="en-US" altLang="en-US" sz="1600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zh-CN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705551"/>
              </p:ext>
            </p:extLst>
          </p:nvPr>
        </p:nvGraphicFramePr>
        <p:xfrm>
          <a:off x="1763688" y="3366752"/>
          <a:ext cx="344328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Equation" r:id="rId3" imgW="2743200" imgH="584200" progId="Equation.3">
                  <p:embed/>
                </p:oleObj>
              </mc:Choice>
              <mc:Fallback>
                <p:oleObj name="Equation" r:id="rId3" imgW="27432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3366752"/>
                        <a:ext cx="3443287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681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IBM</a:t>
            </a:r>
            <a:r>
              <a:rPr kumimoji="1" lang="zh-CN" altLang="en-US" dirty="0"/>
              <a:t>图例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693118"/>
            <a:ext cx="370363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4"/>
          <a:stretch>
            <a:fillRect/>
          </a:stretch>
        </p:blipFill>
        <p:spPr bwMode="auto">
          <a:xfrm>
            <a:off x="4876800" y="1816943"/>
            <a:ext cx="3703638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762000" y="4520456"/>
            <a:ext cx="3702050" cy="2220912"/>
            <a:chOff x="432" y="2827"/>
            <a:chExt cx="2332" cy="1399"/>
          </a:xfrm>
        </p:grpSpPr>
        <p:pic>
          <p:nvPicPr>
            <p:cNvPr id="7" name="Picture 11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827"/>
              <a:ext cx="2332" cy="1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3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" y="2936"/>
              <a:ext cx="1808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14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4693493"/>
            <a:ext cx="28702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04581"/>
            <a:ext cx="3702050" cy="22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8"/>
          <p:cNvSpPr txBox="1">
            <a:spLocks noChangeArrowheads="1"/>
          </p:cNvSpPr>
          <p:nvPr/>
        </p:nvSpPr>
        <p:spPr bwMode="auto">
          <a:xfrm>
            <a:off x="6426200" y="1624856"/>
            <a:ext cx="790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latin typeface="Calibri" charset="0"/>
                <a:ea typeface="Calibri" charset="0"/>
                <a:cs typeface="Calibri" charset="0"/>
              </a:rPr>
              <a:t>Noise</a:t>
            </a:r>
            <a:endParaRPr kumimoji="1" lang="zh-CN" alt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2263775" y="1402606"/>
            <a:ext cx="1049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目标声音</a:t>
            </a:r>
          </a:p>
        </p:txBody>
      </p:sp>
      <p:sp>
        <p:nvSpPr>
          <p:cNvPr id="13" name="文本框 11"/>
          <p:cNvSpPr txBox="1">
            <a:spLocks noChangeArrowheads="1"/>
          </p:cNvSpPr>
          <p:nvPr/>
        </p:nvSpPr>
        <p:spPr bwMode="auto">
          <a:xfrm>
            <a:off x="6278563" y="1428006"/>
            <a:ext cx="1049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背景噪声</a:t>
            </a:r>
          </a:p>
        </p:txBody>
      </p:sp>
      <p:sp>
        <p:nvSpPr>
          <p:cNvPr id="14" name="文本框 12"/>
          <p:cNvSpPr txBox="1">
            <a:spLocks noChangeArrowheads="1"/>
          </p:cNvSpPr>
          <p:nvPr/>
        </p:nvSpPr>
        <p:spPr bwMode="auto">
          <a:xfrm>
            <a:off x="2128838" y="4212481"/>
            <a:ext cx="1319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混合后的声音</a:t>
            </a:r>
          </a:p>
        </p:txBody>
      </p:sp>
      <p:sp>
        <p:nvSpPr>
          <p:cNvPr id="15" name="文本框 13"/>
          <p:cNvSpPr txBox="1">
            <a:spLocks noChangeArrowheads="1"/>
          </p:cNvSpPr>
          <p:nvPr/>
        </p:nvSpPr>
        <p:spPr bwMode="auto">
          <a:xfrm>
            <a:off x="5802313" y="4196606"/>
            <a:ext cx="203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使用</a:t>
            </a:r>
            <a:r>
              <a:rPr kumimoji="1" lang="en-US" altLang="zh-CN" sz="1400"/>
              <a:t>IBM</a:t>
            </a:r>
            <a:r>
              <a:rPr kumimoji="1" lang="zh-CN" altLang="en-US" sz="1400"/>
              <a:t>分离后的声音</a:t>
            </a:r>
          </a:p>
        </p:txBody>
      </p:sp>
    </p:spTree>
    <p:extLst>
      <p:ext uri="{BB962C8B-B14F-4D97-AF65-F5344CB8AC3E}">
        <p14:creationId xmlns:p14="http://schemas.microsoft.com/office/powerpoint/2010/main" val="83271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基于监督学习的方法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框架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2204864"/>
            <a:ext cx="5365750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3"/>
          <p:cNvSpPr txBox="1">
            <a:spLocks noChangeArrowheads="1"/>
          </p:cNvSpPr>
          <p:nvPr/>
        </p:nvSpPr>
        <p:spPr bwMode="auto">
          <a:xfrm>
            <a:off x="739775" y="3333576"/>
            <a:ext cx="1149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b="0">
                <a:latin typeface="SimSun" charset="-122"/>
                <a:ea typeface="SimSun" charset="-122"/>
                <a:cs typeface="SimSun" charset="-122"/>
              </a:rPr>
              <a:t>含噪语音输入</a:t>
            </a: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131840" y="1876182"/>
            <a:ext cx="1168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b="0">
                <a:latin typeface="SimSun" charset="-122"/>
                <a:ea typeface="SimSun" charset="-122"/>
                <a:cs typeface="SimSun" charset="-122"/>
              </a:rPr>
              <a:t>特征提取</a:t>
            </a:r>
          </a:p>
        </p:txBody>
      </p:sp>
      <p:sp>
        <p:nvSpPr>
          <p:cNvPr id="7" name="文本框 2"/>
          <p:cNvSpPr txBox="1">
            <a:spLocks noChangeArrowheads="1"/>
          </p:cNvSpPr>
          <p:nvPr/>
        </p:nvSpPr>
        <p:spPr bwMode="auto">
          <a:xfrm>
            <a:off x="6300788" y="2420888"/>
            <a:ext cx="954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b="0">
                <a:latin typeface="SimSun" charset="-122"/>
                <a:ea typeface="SimSun" charset="-122"/>
                <a:cs typeface="SimSun" charset="-122"/>
              </a:rPr>
              <a:t>特征</a:t>
            </a: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6084888" y="3948685"/>
            <a:ext cx="11699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b="0" dirty="0">
                <a:latin typeface="SimSun" charset="-122"/>
                <a:ea typeface="SimSun" charset="-122"/>
                <a:cs typeface="SimSun" charset="-122"/>
              </a:rPr>
              <a:t>估计的</a:t>
            </a:r>
            <a:endParaRPr kumimoji="1" lang="en-US" altLang="zh-CN" sz="1800" b="0" dirty="0">
              <a:latin typeface="SimSun" charset="-122"/>
              <a:ea typeface="SimSun" charset="-122"/>
              <a:cs typeface="SimSun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b="0" dirty="0">
                <a:latin typeface="SimSun" charset="-122"/>
                <a:ea typeface="SimSun" charset="-122"/>
                <a:cs typeface="SimSun" charset="-122"/>
              </a:rPr>
              <a:t>目标掩模</a:t>
            </a:r>
            <a:endParaRPr kumimoji="1" lang="zh-CN" altLang="en-US" sz="1800" b="0" dirty="0"/>
          </a:p>
        </p:txBody>
      </p:sp>
      <p:sp>
        <p:nvSpPr>
          <p:cNvPr id="10" name="文本框 9"/>
          <p:cNvSpPr txBox="1"/>
          <p:nvPr/>
        </p:nvSpPr>
        <p:spPr>
          <a:xfrm>
            <a:off x="2483768" y="6045216"/>
            <a:ext cx="4402832" cy="369332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学习从含噪语音输入到目标掩</a:t>
            </a:r>
            <a:r>
              <a:rPr kumimoji="1" lang="zh-CN" altLang="en-US"/>
              <a:t>模的映射</a:t>
            </a:r>
          </a:p>
        </p:txBody>
      </p:sp>
    </p:spTree>
    <p:extLst>
      <p:ext uri="{BB962C8B-B14F-4D97-AF65-F5344CB8AC3E}">
        <p14:creationId xmlns:p14="http://schemas.microsoft.com/office/powerpoint/2010/main" val="161806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利用深度神经网络</a:t>
            </a:r>
            <a:r>
              <a:rPr kumimoji="1" lang="en-US" altLang="zh-CN" dirty="0"/>
              <a:t>(DNN)</a:t>
            </a:r>
            <a:r>
              <a:rPr kumimoji="1" lang="zh-CN" altLang="en-US" dirty="0"/>
              <a:t>估计</a:t>
            </a:r>
            <a:r>
              <a:rPr kumimoji="1" lang="en-US" altLang="zh-CN" dirty="0"/>
              <a:t>IBM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2400" dirty="0"/>
              <a:t>为何使用深度神经网络</a:t>
            </a:r>
            <a:r>
              <a:rPr lang="en-US" altLang="en-US" sz="2400" dirty="0"/>
              <a:t>(deep neural network, DNN)?</a:t>
            </a:r>
          </a:p>
          <a:p>
            <a:pPr lvl="1"/>
            <a:r>
              <a:rPr kumimoji="1" lang="zh-CN" altLang="en-US" sz="1900" dirty="0">
                <a:latin typeface="SimSun" charset="-122"/>
                <a:ea typeface="SimSun" charset="-122"/>
                <a:cs typeface="SimSun" charset="-122"/>
              </a:rPr>
              <a:t>给定监督信息后</a:t>
            </a:r>
            <a:r>
              <a:rPr kumimoji="1" lang="en-US" altLang="zh-CN" sz="1900" dirty="0">
                <a:latin typeface="Times" charset="0"/>
                <a:ea typeface="Times" charset="0"/>
                <a:cs typeface="Times" charset="0"/>
              </a:rPr>
              <a:t>(IBM label)</a:t>
            </a:r>
            <a:r>
              <a:rPr kumimoji="1" lang="zh-CN" altLang="en-US" sz="1900" dirty="0">
                <a:latin typeface="Times" charset="0"/>
                <a:ea typeface="Times" charset="0"/>
                <a:cs typeface="Times" charset="0"/>
              </a:rPr>
              <a:t>，</a:t>
            </a:r>
            <a:r>
              <a:rPr kumimoji="1" lang="en-US" altLang="zh-CN" sz="1900" dirty="0">
                <a:latin typeface="Times" charset="0"/>
                <a:ea typeface="Times" charset="0"/>
                <a:cs typeface="Times" charset="0"/>
              </a:rPr>
              <a:t>DNN</a:t>
            </a:r>
            <a:r>
              <a:rPr kumimoji="1" lang="zh-CN" altLang="en-US" sz="1900" dirty="0">
                <a:latin typeface="SimSun" charset="-122"/>
                <a:ea typeface="SimSun" charset="-122"/>
                <a:cs typeface="SimSun" charset="-122"/>
              </a:rPr>
              <a:t>能够自动学习一个从输入含噪声音的特征到</a:t>
            </a:r>
            <a:r>
              <a:rPr kumimoji="1" lang="en-US" altLang="zh-CN" sz="1900" dirty="0">
                <a:latin typeface="Times" charset="0"/>
                <a:ea typeface="Times" charset="0"/>
                <a:cs typeface="Times" charset="0"/>
              </a:rPr>
              <a:t>IBM</a:t>
            </a:r>
            <a:r>
              <a:rPr kumimoji="1" lang="zh-CN" altLang="en-US" sz="1900" dirty="0">
                <a:latin typeface="SimSun" charset="-122"/>
                <a:ea typeface="SimSun" charset="-122"/>
                <a:cs typeface="SimSun" charset="-122"/>
              </a:rPr>
              <a:t>的映射关系，即从含噪声音中自动估计</a:t>
            </a:r>
            <a:r>
              <a:rPr kumimoji="1" lang="en-US" altLang="zh-CN" sz="1900" dirty="0">
                <a:latin typeface="Times" charset="0"/>
                <a:ea typeface="Times" charset="0"/>
                <a:cs typeface="Times" charset="0"/>
              </a:rPr>
              <a:t>IBM</a:t>
            </a:r>
          </a:p>
          <a:p>
            <a:pPr lvl="1"/>
            <a:r>
              <a:rPr kumimoji="1" lang="zh-CN" altLang="en-US" sz="1900" dirty="0">
                <a:latin typeface="SimSun" charset="-122"/>
                <a:ea typeface="SimSun" charset="-122"/>
                <a:cs typeface="SimSun" charset="-122"/>
              </a:rPr>
              <a:t>随着层数的加深，</a:t>
            </a:r>
            <a:r>
              <a:rPr kumimoji="1" lang="en-US" altLang="zh-CN" sz="1900" dirty="0">
                <a:latin typeface="Times" charset="0"/>
                <a:ea typeface="Times" charset="0"/>
                <a:cs typeface="Times" charset="0"/>
              </a:rPr>
              <a:t>DNN</a:t>
            </a:r>
            <a:r>
              <a:rPr kumimoji="1" lang="zh-CN" altLang="en-US" sz="1900" dirty="0">
                <a:latin typeface="SimSun" charset="-122"/>
                <a:ea typeface="SimSun" charset="-122"/>
                <a:cs typeface="SimSun" charset="-122"/>
              </a:rPr>
              <a:t>甚至能够直接从原始含噪声音的数据中提取抽象的特征，以帮助</a:t>
            </a:r>
            <a:r>
              <a:rPr kumimoji="1" lang="en-US" altLang="zh-CN" sz="1900" dirty="0">
                <a:latin typeface="Times" charset="0"/>
                <a:ea typeface="Times" charset="0"/>
                <a:cs typeface="Times" charset="0"/>
              </a:rPr>
              <a:t>IBM</a:t>
            </a:r>
            <a:r>
              <a:rPr kumimoji="1" lang="zh-CN" altLang="en-US" sz="1900" dirty="0">
                <a:latin typeface="SimSun" charset="-122"/>
                <a:ea typeface="SimSun" charset="-122"/>
                <a:cs typeface="SimSun" charset="-122"/>
              </a:rPr>
              <a:t>的估计</a:t>
            </a:r>
            <a:endParaRPr kumimoji="1" lang="en-US" altLang="zh-CN" sz="1900" dirty="0">
              <a:latin typeface="SimSun" charset="-122"/>
              <a:ea typeface="SimSun" charset="-122"/>
              <a:cs typeface="SimSun" charset="-122"/>
            </a:endParaRPr>
          </a:p>
          <a:p>
            <a:pPr lvl="1"/>
            <a:r>
              <a:rPr kumimoji="1" lang="zh-CN" altLang="en-US" sz="1900" dirty="0">
                <a:latin typeface="SimSun" charset="-122"/>
                <a:ea typeface="SimSun" charset="-122"/>
                <a:cs typeface="SimSun" charset="-122"/>
              </a:rPr>
              <a:t>而传统的基于信号处理的方法，通常需要假设背景噪声服从某种分布，以此估计目标语音的分布，因此传统方法容易受到背景噪声的干扰，使得</a:t>
            </a:r>
            <a:r>
              <a:rPr kumimoji="1" lang="en-US" altLang="zh-CN" sz="1900" dirty="0">
                <a:latin typeface="Times" charset="0"/>
                <a:ea typeface="Times" charset="0"/>
                <a:cs typeface="Times" charset="0"/>
              </a:rPr>
              <a:t>IBM</a:t>
            </a:r>
            <a:r>
              <a:rPr kumimoji="1" lang="zh-CN" altLang="en-US" sz="1900" dirty="0">
                <a:latin typeface="SimSun" charset="-122"/>
                <a:ea typeface="SimSun" charset="-122"/>
                <a:cs typeface="SimSun" charset="-122"/>
              </a:rPr>
              <a:t>的估计较为困难</a:t>
            </a:r>
          </a:p>
          <a:p>
            <a:pPr lvl="1"/>
            <a:endParaRPr kumimoji="1" lang="en-US" altLang="zh-C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400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6"/>
          <p:cNvSpPr/>
          <p:nvPr/>
        </p:nvSpPr>
        <p:spPr>
          <a:xfrm>
            <a:off x="3886200" y="1690688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632075" y="3338513"/>
            <a:ext cx="5740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0">
                <a:latin typeface="Times" charset="0"/>
                <a:ea typeface="Times" charset="0"/>
                <a:cs typeface="Times" charset="0"/>
              </a:rPr>
              <a:t>基于</a:t>
            </a:r>
            <a:r>
              <a:rPr kumimoji="1" lang="en-US" altLang="zh-CN" sz="1600" b="0">
                <a:latin typeface="Times" charset="0"/>
                <a:ea typeface="Times" charset="0"/>
                <a:cs typeface="Times" charset="0"/>
              </a:rPr>
              <a:t>DNN</a:t>
            </a:r>
            <a:r>
              <a:rPr kumimoji="1" lang="zh-CN" altLang="en-US" sz="1600" b="0">
                <a:latin typeface="Times" charset="0"/>
                <a:ea typeface="Times" charset="0"/>
                <a:cs typeface="Times" charset="0"/>
              </a:rPr>
              <a:t>的语音分离框架 </a:t>
            </a:r>
            <a:r>
              <a:rPr kumimoji="1" lang="en-US" altLang="zh-CN" sz="1600" b="0">
                <a:latin typeface="Times" charset="0"/>
                <a:ea typeface="Times" charset="0"/>
                <a:cs typeface="Times" charset="0"/>
              </a:rPr>
              <a:t>(Wang &amp; Wang, 2013)</a:t>
            </a:r>
            <a:endParaRPr kumimoji="1" lang="zh-CN" altLang="en-US" sz="1600" b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098925" y="2344738"/>
            <a:ext cx="184150" cy="336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62388" y="2738438"/>
            <a:ext cx="700087" cy="34607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4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DNN</a:t>
            </a:r>
            <a:endParaRPr kumimoji="1" lang="zh-CN" altLang="en-US" sz="14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5321300" y="2752725"/>
            <a:ext cx="1903413" cy="307975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/>
              <a:t>label: ground truth IBM</a:t>
            </a:r>
            <a:endParaRPr lang="zh-CN" altLang="en-US" sz="1400" b="0"/>
          </a:p>
        </p:txBody>
      </p:sp>
      <p:cxnSp>
        <p:nvCxnSpPr>
          <p:cNvPr id="10" name="直线箭头连接符 9"/>
          <p:cNvCxnSpPr>
            <a:cxnSpLocks noChangeShapeType="1"/>
            <a:endCxn id="11" idx="3"/>
          </p:cNvCxnSpPr>
          <p:nvPr/>
        </p:nvCxnSpPr>
        <p:spPr bwMode="auto">
          <a:xfrm flipH="1">
            <a:off x="4562475" y="2906713"/>
            <a:ext cx="758825" cy="476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cxnSp>
        <p:nvCxnSpPr>
          <p:cNvPr id="11" name="直线箭头连接符 11"/>
          <p:cNvCxnSpPr>
            <a:cxnSpLocks noChangeShapeType="1"/>
            <a:endCxn id="11" idx="3"/>
          </p:cNvCxnSpPr>
          <p:nvPr/>
        </p:nvCxnSpPr>
        <p:spPr bwMode="auto">
          <a:xfrm flipH="1">
            <a:off x="4562475" y="2906713"/>
            <a:ext cx="758825" cy="4762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1"/>
          <p:cNvSpPr txBox="1">
            <a:spLocks noChangeArrowheads="1"/>
          </p:cNvSpPr>
          <p:nvPr/>
        </p:nvSpPr>
        <p:spPr bwMode="auto">
          <a:xfrm>
            <a:off x="803275" y="2228850"/>
            <a:ext cx="974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含噪语音输入</a:t>
            </a:r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2543175" y="2217738"/>
            <a:ext cx="974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特征提取</a:t>
            </a: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3724275" y="2087563"/>
            <a:ext cx="974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分类器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4699000" y="2332038"/>
            <a:ext cx="974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/>
              <a:t>IBM</a:t>
            </a:r>
            <a:r>
              <a:rPr kumimoji="1" lang="zh-CN" altLang="en-US" sz="1400"/>
              <a:t>估计</a:t>
            </a: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5630863" y="2105025"/>
            <a:ext cx="9731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重构分离后的语音</a:t>
            </a: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6523038" y="2263775"/>
            <a:ext cx="13239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分离后的语音输出</a:t>
            </a:r>
          </a:p>
        </p:txBody>
      </p:sp>
    </p:spTree>
    <p:extLst>
      <p:ext uri="{BB962C8B-B14F-4D97-AF65-F5344CB8AC3E}">
        <p14:creationId xmlns:p14="http://schemas.microsoft.com/office/powerpoint/2010/main" val="1822685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利用深度神经网络</a:t>
            </a:r>
            <a:r>
              <a:rPr kumimoji="1" lang="en-US" altLang="zh-CN" dirty="0"/>
              <a:t>(DNN)</a:t>
            </a:r>
            <a:r>
              <a:rPr kumimoji="1" lang="zh-CN" altLang="en-US" dirty="0"/>
              <a:t>估计</a:t>
            </a:r>
            <a:r>
              <a:rPr kumimoji="1" lang="en-US" altLang="zh-CN" dirty="0"/>
              <a:t>IBM</a:t>
            </a:r>
            <a:endParaRPr kumimoji="1"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28477" y="5975510"/>
            <a:ext cx="545183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SimSun" charset="-122"/>
                <a:ea typeface="SimSun" charset="-122"/>
                <a:cs typeface="SimSun" charset="-122"/>
              </a:rPr>
              <a:t>目标语音与语谱噪声以</a:t>
            </a:r>
            <a:r>
              <a:rPr lang="en-US" altLang="zh-CN" sz="2000" dirty="0"/>
              <a:t>-5</a:t>
            </a:r>
            <a:r>
              <a:rPr lang="zh-CN" altLang="en-US" sz="2000" dirty="0"/>
              <a:t> </a:t>
            </a:r>
            <a:r>
              <a:rPr lang="en-US" altLang="zh-CN" sz="2000" dirty="0"/>
              <a:t>dB</a:t>
            </a:r>
            <a:r>
              <a:rPr lang="zh-CN" altLang="en-US" sz="2000" dirty="0">
                <a:latin typeface="SimSun" charset="-122"/>
                <a:ea typeface="SimSun" charset="-122"/>
                <a:cs typeface="SimSun" charset="-122"/>
              </a:rPr>
              <a:t>的信噪比叠加</a:t>
            </a:r>
            <a:endParaRPr lang="en-US" altLang="en-US" sz="2000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1411064"/>
            <a:ext cx="5721350" cy="19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88" y="3722464"/>
            <a:ext cx="5719762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2558826"/>
            <a:ext cx="2746375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1196975" y="2220689"/>
            <a:ext cx="14239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监督信息</a:t>
            </a:r>
            <a:r>
              <a:rPr kumimoji="1" lang="en-US" altLang="zh-CN" sz="1400"/>
              <a:t>IBM</a:t>
            </a:r>
            <a:endParaRPr kumimoji="1" lang="zh-CN" altLang="en-US" sz="1400"/>
          </a:p>
        </p:txBody>
      </p:sp>
      <p:sp>
        <p:nvSpPr>
          <p:cNvPr id="9" name="文本框 11"/>
          <p:cNvSpPr txBox="1">
            <a:spLocks noChangeArrowheads="1"/>
          </p:cNvSpPr>
          <p:nvPr/>
        </p:nvSpPr>
        <p:spPr bwMode="auto">
          <a:xfrm>
            <a:off x="3540125" y="3568476"/>
            <a:ext cx="1987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利用</a:t>
            </a:r>
            <a:r>
              <a:rPr kumimoji="1" lang="en-US" altLang="zh-CN" sz="1400"/>
              <a:t>DNN</a:t>
            </a:r>
            <a:r>
              <a:rPr kumimoji="1" lang="zh-CN" altLang="en-US" sz="1400"/>
              <a:t>估计的</a:t>
            </a:r>
            <a:r>
              <a:rPr kumimoji="1" lang="en-US" altLang="zh-CN" sz="1400"/>
              <a:t>IBM</a:t>
            </a:r>
            <a:endParaRPr kumimoji="1" lang="zh-CN" altLang="en-US" sz="1400"/>
          </a:p>
        </p:txBody>
      </p:sp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6805613" y="3463701"/>
            <a:ext cx="1392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分离后的语音</a:t>
            </a:r>
          </a:p>
        </p:txBody>
      </p:sp>
      <p:pic>
        <p:nvPicPr>
          <p:cNvPr id="11" name="v6121214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263" y="2041301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v6121215.wav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263" y="4562251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10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</a:t>
            </a:r>
            <a:r>
              <a:rPr kumimoji="1" lang="en-US" altLang="zh-CN" dirty="0"/>
              <a:t>1——</a:t>
            </a:r>
            <a:r>
              <a:rPr kumimoji="1" lang="zh-CN" altLang="en-US" dirty="0"/>
              <a:t>基于谱减法的语音增强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谱减法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思想：利用语音信号与噪声信号在统计特性上的差异（相互独立），从含噪语音的功率谱中减去噪声功率谱，得到增强后的语音</a:t>
            </a:r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r>
              <a:rPr kumimoji="1" lang="zh-CN" altLang="en-US" sz="2000" dirty="0"/>
              <a:t>实践：根据基本的谱减法的原理，将干净语音与噪声混合（叠加），测试该方法的性能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叠加不同信噪比的噪声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尝试不同的</a:t>
            </a:r>
            <a:r>
              <a:rPr kumimoji="1" lang="en-US" altLang="zh-CN" sz="1800" dirty="0"/>
              <a:t>b</a:t>
            </a:r>
            <a:r>
              <a:rPr kumimoji="1" lang="zh-CN" altLang="en-US" sz="1800" dirty="0"/>
              <a:t>值</a:t>
            </a:r>
            <a:endParaRPr kumimoji="1" lang="en-US" altLang="zh-CN" sz="1800" dirty="0"/>
          </a:p>
          <a:p>
            <a:pPr lvl="3"/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33056"/>
            <a:ext cx="3550444" cy="2741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636912"/>
            <a:ext cx="5892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0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</a:t>
            </a:r>
            <a:r>
              <a:rPr kumimoji="1" lang="en-US" altLang="zh-CN" dirty="0"/>
              <a:t>1——</a:t>
            </a:r>
            <a:r>
              <a:rPr kumimoji="1" lang="zh-CN" altLang="en-US" dirty="0"/>
              <a:t>基于信号处理的方法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流程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276226"/>
            <a:ext cx="2232025" cy="84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149476"/>
            <a:ext cx="2233612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3284289"/>
            <a:ext cx="2232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>
            <a:off x="2027238" y="2708026"/>
            <a:ext cx="431800" cy="0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2459038" y="2708026"/>
            <a:ext cx="0" cy="792163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2017713" y="4581276"/>
            <a:ext cx="431800" cy="0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2459038" y="3789114"/>
            <a:ext cx="0" cy="792162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2314575" y="3500189"/>
            <a:ext cx="287338" cy="287337"/>
          </a:xfrm>
          <a:prstGeom prst="flowChartOr">
            <a:avLst/>
          </a:prstGeom>
          <a:solidFill>
            <a:srgbClr val="003366"/>
          </a:solidFill>
          <a:ln w="28575" cap="sq">
            <a:solidFill>
              <a:srgbClr val="FF00FF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2601913" y="3644651"/>
            <a:ext cx="360362" cy="0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" name="Line 19"/>
          <p:cNvSpPr>
            <a:spLocks noChangeShapeType="1"/>
          </p:cNvSpPr>
          <p:nvPr/>
        </p:nvSpPr>
        <p:spPr bwMode="auto">
          <a:xfrm>
            <a:off x="4716016" y="3717552"/>
            <a:ext cx="551066" cy="0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5267082" y="3387366"/>
            <a:ext cx="1789180" cy="646331"/>
          </a:xfrm>
          <a:prstGeom prst="rect">
            <a:avLst/>
          </a:prstGeom>
          <a:noFill/>
          <a:ln w="12700" cap="sq">
            <a:solidFill>
              <a:srgbClr val="FF60E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latin typeface="仿宋_GB2312" charset="0"/>
                <a:ea typeface="仿宋_GB2312" charset="0"/>
              </a:rPr>
              <a:t>Speech </a:t>
            </a:r>
          </a:p>
          <a:p>
            <a:pPr algn="ctr"/>
            <a:r>
              <a:rPr lang="en-US" altLang="zh-CN" b="1" dirty="0">
                <a:latin typeface="仿宋_GB2312" charset="0"/>
                <a:ea typeface="仿宋_GB2312" charset="0"/>
              </a:rPr>
              <a:t>enhancement</a:t>
            </a:r>
            <a:r>
              <a:rPr lang="en-US" altLang="zh-CN" dirty="0"/>
              <a:t> </a:t>
            </a: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455613" y="3104107"/>
            <a:ext cx="88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>
                <a:latin typeface="仿宋_GB2312" charset="0"/>
                <a:ea typeface="仿宋_GB2312" charset="0"/>
              </a:rPr>
              <a:t>speech</a:t>
            </a: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557680" y="4931876"/>
            <a:ext cx="900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>
                <a:latin typeface="仿宋_GB2312" charset="0"/>
                <a:ea typeface="仿宋_GB2312" charset="0"/>
              </a:rPr>
              <a:t>noise</a:t>
            </a:r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2962275" y="4155906"/>
            <a:ext cx="14398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仿宋_GB2312" charset="0"/>
                <a:ea typeface="仿宋_GB2312" charset="0"/>
              </a:rPr>
              <a:t>noisy speech</a:t>
            </a:r>
          </a:p>
        </p:txBody>
      </p:sp>
      <p:graphicFrame>
        <p:nvGraphicFramePr>
          <p:cNvPr id="1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787433"/>
              </p:ext>
            </p:extLst>
          </p:nvPr>
        </p:nvGraphicFramePr>
        <p:xfrm>
          <a:off x="1266825" y="3116203"/>
          <a:ext cx="503238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Equation" r:id="rId6" imgW="304560" imgH="203040" progId="Equation.DSMT4">
                  <p:embed/>
                </p:oleObj>
              </mc:Choice>
              <mc:Fallback>
                <p:oleObj name="Equation" r:id="rId6" imgW="304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3116203"/>
                        <a:ext cx="503238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338122"/>
              </p:ext>
            </p:extLst>
          </p:nvPr>
        </p:nvGraphicFramePr>
        <p:xfrm>
          <a:off x="1265238" y="4974793"/>
          <a:ext cx="50482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2"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8" y="4974793"/>
                        <a:ext cx="50482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506705"/>
              </p:ext>
            </p:extLst>
          </p:nvPr>
        </p:nvGraphicFramePr>
        <p:xfrm>
          <a:off x="4323092" y="4179441"/>
          <a:ext cx="5032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Equation" r:id="rId10" imgW="317160" imgH="203040" progId="Equation.DSMT4">
                  <p:embed/>
                </p:oleObj>
              </mc:Choice>
              <mc:Fallback>
                <p:oleObj name="Equation" r:id="rId10" imgW="317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3092" y="4179441"/>
                        <a:ext cx="503237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33"/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285876"/>
            <a:ext cx="1835150" cy="84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Line 19"/>
          <p:cNvSpPr>
            <a:spLocks noChangeShapeType="1"/>
          </p:cNvSpPr>
          <p:nvPr/>
        </p:nvSpPr>
        <p:spPr bwMode="auto">
          <a:xfrm>
            <a:off x="7056262" y="3717552"/>
            <a:ext cx="551066" cy="0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7786295" y="4155906"/>
            <a:ext cx="1167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latin typeface="仿宋_GB2312" charset="0"/>
                <a:ea typeface="仿宋_GB2312" charset="0"/>
              </a:rPr>
              <a:t>enhanced </a:t>
            </a:r>
          </a:p>
          <a:p>
            <a:pPr algn="ctr"/>
            <a:r>
              <a:rPr lang="en-US" altLang="zh-CN" b="1" dirty="0">
                <a:latin typeface="仿宋_GB2312" charset="0"/>
                <a:ea typeface="仿宋_GB2312" charset="0"/>
              </a:rPr>
              <a:t>speech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0" y="2060848"/>
            <a:ext cx="4906963" cy="338437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962275" y="2276226"/>
            <a:ext cx="175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叠加噪声生成混合语音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673725" y="2414725"/>
            <a:ext cx="175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chemeClr val="accent1">
                    <a:lumMod val="75000"/>
                  </a:schemeClr>
                </a:solidFill>
              </a:rPr>
              <a:t>谱减法</a:t>
            </a:r>
          </a:p>
        </p:txBody>
      </p:sp>
      <p:cxnSp>
        <p:nvCxnSpPr>
          <p:cNvPr id="31" name="直线箭头连接符 30"/>
          <p:cNvCxnSpPr/>
          <p:nvPr/>
        </p:nvCxnSpPr>
        <p:spPr>
          <a:xfrm>
            <a:off x="6161672" y="2784057"/>
            <a:ext cx="0" cy="459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640617" y="5285943"/>
            <a:ext cx="175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与输入的干净语音</a:t>
            </a:r>
            <a:r>
              <a:rPr kumimoji="1" lang="en-US" altLang="zh-CN" i="1" dirty="0">
                <a:solidFill>
                  <a:schemeClr val="accent1">
                    <a:lumMod val="75000"/>
                  </a:schemeClr>
                </a:solidFill>
              </a:rPr>
              <a:t>s(n)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对比</a:t>
            </a:r>
          </a:p>
        </p:txBody>
      </p:sp>
      <p:cxnSp>
        <p:nvCxnSpPr>
          <p:cNvPr id="35" name="直线箭头连接符 34"/>
          <p:cNvCxnSpPr/>
          <p:nvPr/>
        </p:nvCxnSpPr>
        <p:spPr>
          <a:xfrm flipH="1" flipV="1">
            <a:off x="8335052" y="4802237"/>
            <a:ext cx="1" cy="48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语音增强概述</a:t>
            </a:r>
            <a:endParaRPr kumimoji="1" lang="en-US" altLang="zh-CN" dirty="0"/>
          </a:p>
          <a:p>
            <a:r>
              <a:rPr kumimoji="1" lang="zh-CN" altLang="en-US" dirty="0"/>
              <a:t>语音特性</a:t>
            </a:r>
            <a:endParaRPr kumimoji="1" lang="en-US" altLang="zh-CN" dirty="0"/>
          </a:p>
          <a:p>
            <a:r>
              <a:rPr kumimoji="1" lang="zh-CN" altLang="en-US" dirty="0"/>
              <a:t>人耳听觉特性</a:t>
            </a:r>
            <a:endParaRPr kumimoji="1" lang="en-US" altLang="zh-CN" dirty="0"/>
          </a:p>
          <a:p>
            <a:r>
              <a:rPr kumimoji="1" lang="zh-CN" altLang="en-US" dirty="0"/>
              <a:t>噪声特性</a:t>
            </a:r>
            <a:endParaRPr kumimoji="1" lang="en-US" altLang="zh-CN" dirty="0"/>
          </a:p>
          <a:p>
            <a:r>
              <a:rPr kumimoji="1" lang="zh-CN" altLang="en-US" dirty="0"/>
              <a:t>语音增强算法</a:t>
            </a:r>
            <a:endParaRPr kumimoji="1" lang="en-US" altLang="zh-CN" dirty="0"/>
          </a:p>
          <a:p>
            <a:r>
              <a:rPr kumimoji="1" lang="zh-CN" altLang="en-US" dirty="0"/>
              <a:t>实践</a:t>
            </a:r>
          </a:p>
        </p:txBody>
      </p:sp>
    </p:spTree>
    <p:extLst>
      <p:ext uri="{BB962C8B-B14F-4D97-AF65-F5344CB8AC3E}">
        <p14:creationId xmlns:p14="http://schemas.microsoft.com/office/powerpoint/2010/main" val="1164307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</a:t>
            </a:r>
            <a:r>
              <a:rPr kumimoji="1" lang="en-US" altLang="zh-CN" dirty="0"/>
              <a:t>2——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IBM</a:t>
            </a:r>
            <a:r>
              <a:rPr kumimoji="1" lang="zh-CN" altLang="en-US" dirty="0"/>
              <a:t>的语音增强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基于神经网络的方法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框架</a:t>
            </a:r>
            <a:endParaRPr kumimoji="1" lang="en-US" altLang="zh-CN" sz="2000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sz="2000" dirty="0"/>
              <a:t>测试增强后语音的性能</a:t>
            </a:r>
            <a:endParaRPr kumimoji="1" lang="en-US" altLang="zh-CN" sz="2000" dirty="0"/>
          </a:p>
          <a:p>
            <a:pPr lvl="2"/>
            <a:r>
              <a:rPr kumimoji="1" lang="en-US" altLang="zh-CN" dirty="0"/>
              <a:t>Mean Square Error (MSE)</a:t>
            </a:r>
          </a:p>
        </p:txBody>
      </p:sp>
      <p:pic>
        <p:nvPicPr>
          <p:cNvPr id="1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95" y="2512367"/>
            <a:ext cx="6400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6"/>
          <p:cNvSpPr/>
          <p:nvPr/>
        </p:nvSpPr>
        <p:spPr>
          <a:xfrm>
            <a:off x="4283595" y="2755255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>
              <a:solidFill>
                <a:srgbClr val="FFFFFF"/>
              </a:solidFill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4496320" y="3409305"/>
            <a:ext cx="184150" cy="336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59783" y="4004616"/>
            <a:ext cx="700087" cy="129659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zh-CN" sz="14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MLP</a:t>
            </a:r>
          </a:p>
          <a:p>
            <a:pPr algn="ctr">
              <a:defRPr/>
            </a:pPr>
            <a:r>
              <a:rPr kumimoji="1" lang="en-US" altLang="zh-CN" sz="14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CNN</a:t>
            </a:r>
          </a:p>
          <a:p>
            <a:pPr algn="ctr">
              <a:defRPr/>
            </a:pPr>
            <a:r>
              <a:rPr kumimoji="1" lang="en-US" altLang="zh-CN" sz="14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RNN</a:t>
            </a:r>
          </a:p>
          <a:p>
            <a:pPr algn="ctr">
              <a:defRPr/>
            </a:pPr>
            <a:r>
              <a:rPr kumimoji="1" lang="en-US" altLang="zh-CN" sz="14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LSTM</a:t>
            </a:r>
          </a:p>
          <a:p>
            <a:pPr algn="ctr">
              <a:defRPr/>
            </a:pPr>
            <a:r>
              <a:rPr kumimoji="1" lang="mr-IN" altLang="zh-CN" sz="14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…</a:t>
            </a:r>
            <a:endParaRPr kumimoji="1" lang="en-US" altLang="zh-CN" sz="14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algn="ctr">
              <a:defRPr/>
            </a:pPr>
            <a:endParaRPr kumimoji="1" lang="zh-CN" altLang="en-US" sz="14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5718695" y="3817292"/>
            <a:ext cx="1903413" cy="307975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0"/>
              <a:t>label: ground truth IBM</a:t>
            </a:r>
            <a:endParaRPr lang="zh-CN" altLang="en-US" sz="1400" b="0"/>
          </a:p>
        </p:txBody>
      </p:sp>
      <p:cxnSp>
        <p:nvCxnSpPr>
          <p:cNvPr id="20" name="直线箭头连接符 9"/>
          <p:cNvCxnSpPr>
            <a:cxnSpLocks noChangeShapeType="1"/>
            <a:endCxn id="22" idx="3"/>
          </p:cNvCxnSpPr>
          <p:nvPr/>
        </p:nvCxnSpPr>
        <p:spPr bwMode="auto">
          <a:xfrm flipH="1">
            <a:off x="4959870" y="3971280"/>
            <a:ext cx="758825" cy="476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</p:cxnSp>
      <p:cxnSp>
        <p:nvCxnSpPr>
          <p:cNvPr id="21" name="直线箭头连接符 11"/>
          <p:cNvCxnSpPr>
            <a:cxnSpLocks noChangeShapeType="1"/>
            <a:endCxn id="22" idx="3"/>
          </p:cNvCxnSpPr>
          <p:nvPr/>
        </p:nvCxnSpPr>
        <p:spPr bwMode="auto">
          <a:xfrm flipH="1">
            <a:off x="4959870" y="3971280"/>
            <a:ext cx="758825" cy="4762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文本框 1"/>
          <p:cNvSpPr txBox="1">
            <a:spLocks noChangeArrowheads="1"/>
          </p:cNvSpPr>
          <p:nvPr/>
        </p:nvSpPr>
        <p:spPr bwMode="auto">
          <a:xfrm>
            <a:off x="1200670" y="3293417"/>
            <a:ext cx="974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含噪语音输入</a:t>
            </a:r>
          </a:p>
        </p:txBody>
      </p:sp>
      <p:sp>
        <p:nvSpPr>
          <p:cNvPr id="23" name="文本框 12"/>
          <p:cNvSpPr txBox="1">
            <a:spLocks noChangeArrowheads="1"/>
          </p:cNvSpPr>
          <p:nvPr/>
        </p:nvSpPr>
        <p:spPr bwMode="auto">
          <a:xfrm>
            <a:off x="2940570" y="3282305"/>
            <a:ext cx="974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特征提取</a:t>
            </a:r>
          </a:p>
        </p:txBody>
      </p:sp>
      <p:sp>
        <p:nvSpPr>
          <p:cNvPr id="24" name="文本框 13"/>
          <p:cNvSpPr txBox="1">
            <a:spLocks noChangeArrowheads="1"/>
          </p:cNvSpPr>
          <p:nvPr/>
        </p:nvSpPr>
        <p:spPr bwMode="auto">
          <a:xfrm>
            <a:off x="4121670" y="3152130"/>
            <a:ext cx="974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分类器</a:t>
            </a:r>
          </a:p>
        </p:txBody>
      </p:sp>
      <p:sp>
        <p:nvSpPr>
          <p:cNvPr id="25" name="文本框 14"/>
          <p:cNvSpPr txBox="1">
            <a:spLocks noChangeArrowheads="1"/>
          </p:cNvSpPr>
          <p:nvPr/>
        </p:nvSpPr>
        <p:spPr bwMode="auto">
          <a:xfrm>
            <a:off x="5096395" y="3396605"/>
            <a:ext cx="974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/>
              <a:t>IBM</a:t>
            </a:r>
            <a:r>
              <a:rPr kumimoji="1" lang="zh-CN" altLang="en-US" sz="1400"/>
              <a:t>估计</a:t>
            </a:r>
          </a:p>
        </p:txBody>
      </p:sp>
      <p:sp>
        <p:nvSpPr>
          <p:cNvPr id="26" name="文本框 15"/>
          <p:cNvSpPr txBox="1">
            <a:spLocks noChangeArrowheads="1"/>
          </p:cNvSpPr>
          <p:nvPr/>
        </p:nvSpPr>
        <p:spPr bwMode="auto">
          <a:xfrm>
            <a:off x="6028258" y="3169592"/>
            <a:ext cx="9731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重构分离后的语音</a:t>
            </a:r>
          </a:p>
        </p:txBody>
      </p:sp>
      <p:sp>
        <p:nvSpPr>
          <p:cNvPr id="27" name="文本框 16"/>
          <p:cNvSpPr txBox="1">
            <a:spLocks noChangeArrowheads="1"/>
          </p:cNvSpPr>
          <p:nvPr/>
        </p:nvSpPr>
        <p:spPr bwMode="auto">
          <a:xfrm>
            <a:off x="6920433" y="3328342"/>
            <a:ext cx="13239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charset="0"/>
              <a:buChar char="–"/>
              <a:defRPr sz="2000">
                <a:solidFill>
                  <a:srgbClr val="000000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/>
              <a:t>分离后的语音输出</a:t>
            </a:r>
          </a:p>
        </p:txBody>
      </p:sp>
    </p:spTree>
    <p:extLst>
      <p:ext uri="{BB962C8B-B14F-4D97-AF65-F5344CB8AC3E}">
        <p14:creationId xmlns:p14="http://schemas.microsoft.com/office/powerpoint/2010/main" val="545304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</a:t>
            </a:r>
            <a:r>
              <a:rPr kumimoji="1" lang="en-US" altLang="zh-CN" dirty="0"/>
              <a:t>2——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IBM</a:t>
            </a:r>
            <a:r>
              <a:rPr kumimoji="1" lang="zh-CN" altLang="en-US" dirty="0"/>
              <a:t>的语音增强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载入参数：</a:t>
            </a:r>
            <a:r>
              <a:rPr kumimoji="1" lang="en-US" altLang="zh-CN" dirty="0" err="1"/>
              <a:t>config.m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包括：提取的特征类型，噪声类型，信噪比</a:t>
            </a:r>
            <a:r>
              <a:rPr kumimoji="1" lang="en-US" altLang="zh-CN" dirty="0"/>
              <a:t>SNR,</a:t>
            </a:r>
            <a:r>
              <a:rPr kumimoji="1" lang="zh-CN" altLang="en-US" dirty="0"/>
              <a:t> </a:t>
            </a:r>
            <a:r>
              <a:rPr kumimoji="1" lang="mr-IN" altLang="zh-CN" dirty="0"/>
              <a:t>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运行模型：</a:t>
            </a:r>
            <a:r>
              <a:rPr kumimoji="1" lang="en-US" altLang="zh-CN" dirty="0" err="1"/>
              <a:t>RUN.m</a:t>
            </a:r>
            <a:endParaRPr kumimoji="1" lang="en-US" altLang="zh-CN" dirty="0"/>
          </a:p>
          <a:p>
            <a:pPr marL="914400" lvl="2" indent="0">
              <a:buNone/>
            </a:pPr>
            <a:r>
              <a:rPr kumimoji="1" lang="en-US" altLang="zh-CN" dirty="0"/>
              <a:t>1. </a:t>
            </a:r>
            <a:r>
              <a:rPr kumimoji="1" lang="zh-CN" altLang="en-US" dirty="0"/>
              <a:t>生成含噪语音 </a:t>
            </a:r>
            <a:r>
              <a:rPr kumimoji="1" lang="en-US" altLang="zh-CN" dirty="0"/>
              <a:t>(</a:t>
            </a:r>
            <a:r>
              <a:rPr kumimoji="1" lang="zh-CN" altLang="en-US" dirty="0"/>
              <a:t>相关代码所在文件夹：</a:t>
            </a:r>
            <a:r>
              <a:rPr kumimoji="1" lang="en-US" altLang="zh-CN" dirty="0" err="1"/>
              <a:t>gen_mixture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3016"/>
            <a:ext cx="9144000" cy="214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0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</a:t>
            </a:r>
            <a:r>
              <a:rPr kumimoji="1" lang="en-US" altLang="zh-CN" dirty="0"/>
              <a:t>2——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IBM</a:t>
            </a:r>
            <a:r>
              <a:rPr kumimoji="1" lang="zh-CN" altLang="en-US" dirty="0"/>
              <a:t>的语音增强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运行模型：</a:t>
            </a:r>
            <a:r>
              <a:rPr kumimoji="1" lang="en-US" altLang="zh-CN" dirty="0" err="1"/>
              <a:t>RUN.m</a:t>
            </a:r>
            <a:endParaRPr kumimoji="1" lang="en-US" altLang="zh-CN" dirty="0"/>
          </a:p>
          <a:p>
            <a:pPr marL="914400" lvl="2" indent="0">
              <a:buNone/>
            </a:pPr>
            <a:r>
              <a:rPr kumimoji="1" lang="en-US" altLang="zh-CN" dirty="0"/>
              <a:t>2. </a:t>
            </a:r>
            <a:r>
              <a:rPr kumimoji="1" lang="zh-CN" altLang="en-US" dirty="0"/>
              <a:t>提取特征和监督信息 </a:t>
            </a:r>
            <a:r>
              <a:rPr kumimoji="1" lang="en-US" altLang="zh-CN" dirty="0"/>
              <a:t>(ideal binary mask)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文件夹：</a:t>
            </a:r>
            <a:r>
              <a:rPr kumimoji="1" lang="en-US" altLang="zh-CN" dirty="0" err="1"/>
              <a:t>get_feat</a:t>
            </a:r>
            <a:r>
              <a:rPr kumimoji="1" lang="en-US" altLang="zh-CN" dirty="0"/>
              <a:t>)</a:t>
            </a:r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3"/>
            <a:endParaRPr kumimoji="1" lang="en-US" altLang="zh-CN" dirty="0"/>
          </a:p>
          <a:p>
            <a:pPr lvl="3"/>
            <a:r>
              <a:rPr kumimoji="1" lang="zh-CN" altLang="en-US" dirty="0"/>
              <a:t>特征提取：</a:t>
            </a:r>
            <a:r>
              <a:rPr kumimoji="1" lang="en-US" altLang="zh-CN" dirty="0" err="1"/>
              <a:t>my_features_GF.m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label</a:t>
            </a:r>
            <a:r>
              <a:rPr kumimoji="1" lang="zh-CN" altLang="en-US" dirty="0"/>
              <a:t>提取：</a:t>
            </a:r>
            <a:r>
              <a:rPr kumimoji="1" lang="en-US" altLang="zh-CN" dirty="0" err="1"/>
              <a:t>just_ibm.m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8960"/>
            <a:ext cx="9144000" cy="20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36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</a:t>
            </a:r>
            <a:r>
              <a:rPr kumimoji="1" lang="en-US" altLang="zh-CN" dirty="0"/>
              <a:t>2——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IBM</a:t>
            </a:r>
            <a:r>
              <a:rPr kumimoji="1" lang="zh-CN" altLang="en-US" dirty="0"/>
              <a:t>的语音增强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/>
          <a:lstStyle/>
          <a:p>
            <a:r>
              <a:rPr kumimoji="1" lang="zh-CN" altLang="en-US" dirty="0"/>
              <a:t>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运行模型：</a:t>
            </a:r>
            <a:r>
              <a:rPr kumimoji="1" lang="en-US" altLang="zh-CN" dirty="0" err="1"/>
              <a:t>RUN.m</a:t>
            </a:r>
            <a:endParaRPr kumimoji="1" lang="en-US" altLang="zh-CN" dirty="0"/>
          </a:p>
          <a:p>
            <a:pPr marL="914400" lvl="2" indent="0">
              <a:buNone/>
            </a:pPr>
            <a:r>
              <a:rPr kumimoji="1" lang="en-US" altLang="zh-CN" dirty="0"/>
              <a:t>3. </a:t>
            </a:r>
            <a:r>
              <a:rPr kumimoji="1" lang="zh-CN" altLang="en-US" dirty="0"/>
              <a:t>训练</a:t>
            </a:r>
            <a:r>
              <a:rPr kumimoji="1" lang="en-US" altLang="zh-CN" dirty="0"/>
              <a:t>/</a:t>
            </a:r>
            <a:r>
              <a:rPr kumimoji="1" lang="zh-CN" altLang="en-US" dirty="0"/>
              <a:t>测试模型</a:t>
            </a:r>
            <a:r>
              <a:rPr kumimoji="1" lang="en-US" altLang="zh-CN" dirty="0"/>
              <a:t> (</a:t>
            </a:r>
            <a:r>
              <a:rPr kumimoji="1" lang="zh-CN" altLang="en-US" dirty="0"/>
              <a:t>文件夹：</a:t>
            </a:r>
            <a:r>
              <a:rPr kumimoji="1" lang="en-US" altLang="zh-CN" dirty="0" err="1"/>
              <a:t>dnn</a:t>
            </a:r>
            <a:r>
              <a:rPr kumimoji="1" lang="en-US" altLang="zh-CN" dirty="0"/>
              <a:t>)</a:t>
            </a:r>
          </a:p>
          <a:p>
            <a:pPr marL="914400" lvl="2" indent="0">
              <a:buNone/>
            </a:pPr>
            <a:endParaRPr kumimoji="1" lang="en-US" altLang="zh-CN" dirty="0"/>
          </a:p>
          <a:p>
            <a:pPr marL="914400" lvl="2" indent="0">
              <a:buNone/>
            </a:pPr>
            <a:endParaRPr kumimoji="1" lang="en-US" altLang="zh-CN" dirty="0"/>
          </a:p>
          <a:p>
            <a:pPr marL="914400" lvl="2" indent="0">
              <a:buNone/>
            </a:pPr>
            <a:endParaRPr kumimoji="1" lang="en-US" altLang="zh-CN" dirty="0"/>
          </a:p>
          <a:p>
            <a:pPr marL="914400" lvl="2" indent="0">
              <a:buNone/>
            </a:pPr>
            <a:endParaRPr kumimoji="1" lang="en-US" altLang="zh-CN" dirty="0"/>
          </a:p>
          <a:p>
            <a:pPr marL="914400" lvl="2" indent="0">
              <a:buNone/>
            </a:pPr>
            <a:endParaRPr kumimoji="1" lang="en-US" altLang="zh-CN" dirty="0"/>
          </a:p>
          <a:p>
            <a:pPr marL="914400" lvl="2" indent="0">
              <a:buNone/>
            </a:pPr>
            <a:endParaRPr kumimoji="1" lang="en-US" altLang="zh-CN" dirty="0"/>
          </a:p>
          <a:p>
            <a:pPr marL="914400" lvl="2" indent="0">
              <a:buNone/>
            </a:pPr>
            <a:endParaRPr kumimoji="1" lang="en-US" altLang="zh-CN" dirty="0"/>
          </a:p>
          <a:p>
            <a:pPr marL="914400" lvl="2" indent="0">
              <a:buNone/>
            </a:pPr>
            <a:endParaRPr kumimoji="1" lang="en-US" altLang="zh-CN" dirty="0"/>
          </a:p>
          <a:p>
            <a:pPr lvl="3"/>
            <a:r>
              <a:rPr kumimoji="1" lang="zh-CN" altLang="en-US" dirty="0"/>
              <a:t>网络设置：</a:t>
            </a:r>
            <a:r>
              <a:rPr kumimoji="1" lang="en-US" altLang="zh-CN" dirty="0" err="1"/>
              <a:t>dnn_train.m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2780928"/>
            <a:ext cx="8483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实践</a:t>
            </a:r>
            <a:r>
              <a:rPr kumimoji="1" lang="en-US" altLang="zh-CN" dirty="0"/>
              <a:t>2——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IBM</a:t>
            </a:r>
            <a:r>
              <a:rPr kumimoji="1" lang="zh-CN" altLang="en-US" dirty="0"/>
              <a:t>的语音增强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328592"/>
          </a:xfrm>
        </p:spPr>
        <p:txBody>
          <a:bodyPr/>
          <a:lstStyle/>
          <a:p>
            <a:r>
              <a:rPr kumimoji="1" lang="zh-CN" altLang="en-US" dirty="0"/>
              <a:t>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运行模型：</a:t>
            </a:r>
            <a:r>
              <a:rPr kumimoji="1" lang="en-US" altLang="zh-CN" dirty="0" err="1"/>
              <a:t>RUN.m</a:t>
            </a:r>
            <a:endParaRPr kumimoji="1" lang="en-US" altLang="zh-CN" dirty="0"/>
          </a:p>
          <a:p>
            <a:pPr marL="914400" lvl="2" indent="0">
              <a:buNone/>
            </a:pPr>
            <a:r>
              <a:rPr kumimoji="1" lang="en-US" altLang="zh-CN" dirty="0"/>
              <a:t>4. </a:t>
            </a:r>
            <a:r>
              <a:rPr kumimoji="1" lang="zh-CN" altLang="en-US" dirty="0"/>
              <a:t>模型评价指标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语音可懂度：</a:t>
            </a:r>
            <a:r>
              <a:rPr kumimoji="1" lang="en-US" altLang="zh-CN" dirty="0"/>
              <a:t>STOI (short-time objective intelligibility)</a:t>
            </a:r>
          </a:p>
          <a:p>
            <a:pPr lvl="3"/>
            <a:r>
              <a:rPr kumimoji="1" lang="zh-CN" altLang="en-US" dirty="0"/>
              <a:t>准确率：</a:t>
            </a:r>
            <a:r>
              <a:rPr kumimoji="1" lang="en-US" altLang="zh-CN" dirty="0"/>
              <a:t>accuracy</a:t>
            </a:r>
          </a:p>
          <a:p>
            <a:pPr lvl="3"/>
            <a:r>
              <a:rPr kumimoji="1" lang="zh-CN" altLang="en-US" dirty="0"/>
              <a:t>击中</a:t>
            </a:r>
            <a:r>
              <a:rPr kumimoji="1" lang="en-US" altLang="zh-CN" dirty="0"/>
              <a:t>-</a:t>
            </a:r>
            <a:r>
              <a:rPr kumimoji="1" lang="zh-CN" altLang="en-US" dirty="0"/>
              <a:t>误报率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击中率</a:t>
            </a:r>
            <a:r>
              <a:rPr kumimoji="1" lang="en-US" altLang="zh-CN" dirty="0"/>
              <a:t> (HIT): </a:t>
            </a:r>
            <a:r>
              <a:rPr lang="en-US" altLang="zh-CN" dirty="0"/>
              <a:t>percent of correctly classified target dominant units</a:t>
            </a:r>
          </a:p>
          <a:p>
            <a:pPr lvl="4"/>
            <a:r>
              <a:rPr lang="zh-CN" altLang="en-US" dirty="0"/>
              <a:t>误报率</a:t>
            </a:r>
            <a:r>
              <a:rPr lang="en-US" altLang="zh-CN" dirty="0"/>
              <a:t>(FA): percent of wrongly classified interference-dominant units</a:t>
            </a:r>
          </a:p>
          <a:p>
            <a:pPr lvl="1"/>
            <a:r>
              <a:rPr lang="zh-CN" altLang="en-US" dirty="0"/>
              <a:t>结果保存</a:t>
            </a:r>
            <a:endParaRPr lang="en-US" altLang="zh-CN" dirty="0"/>
          </a:p>
          <a:p>
            <a:pPr lvl="2"/>
            <a:r>
              <a:rPr lang="zh-CN" altLang="en-US" dirty="0"/>
              <a:t>音频数据：</a:t>
            </a:r>
            <a:r>
              <a:rPr lang="en-US" altLang="zh-CN" dirty="0"/>
              <a:t>DATA</a:t>
            </a:r>
            <a:r>
              <a:rPr lang="en-US" altLang="zh-CN" dirty="0">
                <a:sym typeface="Wingdings"/>
              </a:rPr>
              <a:t> -- noise type </a:t>
            </a:r>
            <a:r>
              <a:rPr lang="mr-IN" altLang="zh-CN" dirty="0">
                <a:sym typeface="Wingdings"/>
              </a:rPr>
              <a:t>–</a:t>
            </a:r>
            <a:r>
              <a:rPr lang="en-US" altLang="zh-CN" dirty="0">
                <a:sym typeface="Wingdings"/>
              </a:rPr>
              <a:t> </a:t>
            </a:r>
            <a:r>
              <a:rPr lang="en-US" altLang="zh-CN" dirty="0" err="1">
                <a:sym typeface="Wingdings"/>
              </a:rPr>
              <a:t>dnn</a:t>
            </a:r>
            <a:r>
              <a:rPr lang="en-US" altLang="zh-CN" dirty="0">
                <a:sym typeface="Wingdings"/>
              </a:rPr>
              <a:t> </a:t>
            </a:r>
            <a:r>
              <a:rPr lang="mr-IN" altLang="zh-CN" dirty="0">
                <a:sym typeface="Wingdings"/>
              </a:rPr>
              <a:t>–</a:t>
            </a:r>
            <a:r>
              <a:rPr lang="en-US" altLang="zh-CN" dirty="0">
                <a:sym typeface="Wingdings"/>
              </a:rPr>
              <a:t> WAVE</a:t>
            </a:r>
          </a:p>
          <a:p>
            <a:pPr lvl="2"/>
            <a:r>
              <a:rPr lang="zh-CN" altLang="en-US" dirty="0">
                <a:sym typeface="Wingdings"/>
              </a:rPr>
              <a:t>特征</a:t>
            </a:r>
            <a:r>
              <a:rPr lang="en-US" altLang="zh-CN" dirty="0">
                <a:sym typeface="Wingdings"/>
              </a:rPr>
              <a:t>mat</a:t>
            </a:r>
            <a:r>
              <a:rPr lang="zh-CN" altLang="en-US" dirty="0">
                <a:sym typeface="Wingdings"/>
              </a:rPr>
              <a:t>数据</a:t>
            </a:r>
            <a:r>
              <a:rPr lang="en-US" altLang="zh-CN" dirty="0">
                <a:sym typeface="Wingdings"/>
              </a:rPr>
              <a:t>:</a:t>
            </a:r>
            <a:r>
              <a:rPr lang="en-US" altLang="zh-CN" dirty="0"/>
              <a:t> DATA</a:t>
            </a:r>
            <a:r>
              <a:rPr lang="en-US" altLang="zh-CN" dirty="0">
                <a:sym typeface="Wingdings"/>
              </a:rPr>
              <a:t> -- noise type </a:t>
            </a:r>
            <a:r>
              <a:rPr lang="mr-IN" altLang="zh-CN" dirty="0">
                <a:sym typeface="Wingdings"/>
              </a:rPr>
              <a:t>–</a:t>
            </a:r>
            <a:r>
              <a:rPr lang="en-US" altLang="zh-CN" dirty="0">
                <a:sym typeface="Wingdings"/>
              </a:rPr>
              <a:t> </a:t>
            </a:r>
            <a:r>
              <a:rPr lang="en-US" altLang="zh-CN" dirty="0" err="1">
                <a:sym typeface="Wingdings"/>
              </a:rPr>
              <a:t>tmpdir</a:t>
            </a:r>
            <a:r>
              <a:rPr lang="en-US" altLang="zh-CN" dirty="0">
                <a:sym typeface="Wingdings"/>
              </a:rPr>
              <a:t> </a:t>
            </a:r>
            <a:r>
              <a:rPr lang="mr-IN" altLang="zh-CN" dirty="0">
                <a:sym typeface="Wingdings"/>
              </a:rPr>
              <a:t>–</a:t>
            </a:r>
            <a:r>
              <a:rPr lang="en-US" altLang="zh-CN" dirty="0">
                <a:sym typeface="Wingdings"/>
              </a:rPr>
              <a:t> SNR (db0) -- feat </a:t>
            </a:r>
            <a:endParaRPr lang="en-US" altLang="zh-CN" dirty="0"/>
          </a:p>
          <a:p>
            <a:pPr lvl="5"/>
            <a:endParaRPr kumimoji="1" lang="en-US" altLang="zh-CN" dirty="0"/>
          </a:p>
        </p:txBody>
      </p:sp>
      <p:pic>
        <p:nvPicPr>
          <p:cNvPr id="5" name="babble_0dB_mixtur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52120" y="1340768"/>
            <a:ext cx="648072" cy="648072"/>
          </a:xfrm>
          <a:prstGeom prst="rect">
            <a:avLst/>
          </a:prstGeom>
        </p:spPr>
      </p:pic>
      <p:pic>
        <p:nvPicPr>
          <p:cNvPr id="6" name="babble_0dB_estimated_delta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16206" y="1352713"/>
            <a:ext cx="636127" cy="63612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22281" y="1470432"/>
            <a:ext cx="112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" charset="0"/>
                <a:ea typeface="Times" charset="0"/>
                <a:cs typeface="Times" charset="0"/>
              </a:rPr>
              <a:t>mixture</a:t>
            </a:r>
            <a:r>
              <a:rPr kumimoji="1" lang="zh-CN" altLang="en-US" dirty="0">
                <a:latin typeface="Times" charset="0"/>
                <a:ea typeface="Times" charset="0"/>
                <a:cs typeface="Times" charset="0"/>
              </a:rPr>
              <a:t>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38505" y="1480138"/>
            <a:ext cx="112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Times" charset="0"/>
                <a:ea typeface="Times" charset="0"/>
                <a:cs typeface="Times" charset="0"/>
              </a:rPr>
              <a:t>enhanced</a:t>
            </a:r>
            <a:r>
              <a:rPr kumimoji="1" lang="zh-CN" altLang="en-US" dirty="0">
                <a:latin typeface="Times" charset="0"/>
                <a:ea typeface="Times" charset="0"/>
                <a:cs typeface="Times" charset="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73701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语音增强概述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目的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从含噪语音中提取目标语音信号，抑制、降低噪声干扰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改进语音的质量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提高语音的可懂度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5364088" y="2420888"/>
            <a:ext cx="2808312" cy="1296144"/>
            <a:chOff x="1423988" y="4276725"/>
            <a:chExt cx="4689475" cy="2212975"/>
          </a:xfrm>
        </p:grpSpPr>
        <p:sp>
          <p:nvSpPr>
            <p:cNvPr id="5" name="Oval 1027"/>
            <p:cNvSpPr>
              <a:spLocks noChangeArrowheads="1"/>
            </p:cNvSpPr>
            <p:nvPr/>
          </p:nvSpPr>
          <p:spPr bwMode="auto">
            <a:xfrm>
              <a:off x="4676775" y="5191125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" name="Picture 1031" descr="IN00357_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988" y="4756150"/>
              <a:ext cx="1646237" cy="173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32" descr="BD07153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775" y="4429125"/>
              <a:ext cx="1436688" cy="157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 1034"/>
            <p:cNvSpPr>
              <a:spLocks/>
            </p:cNvSpPr>
            <p:nvPr/>
          </p:nvSpPr>
          <p:spPr bwMode="auto">
            <a:xfrm>
              <a:off x="3381375" y="4276725"/>
              <a:ext cx="342900" cy="1752600"/>
            </a:xfrm>
            <a:custGeom>
              <a:avLst/>
              <a:gdLst>
                <a:gd name="T0" fmla="*/ 0 w 504"/>
                <a:gd name="T1" fmla="*/ 0 h 1104"/>
                <a:gd name="T2" fmla="*/ 432 w 504"/>
                <a:gd name="T3" fmla="*/ 528 h 1104"/>
                <a:gd name="T4" fmla="*/ 432 w 504"/>
                <a:gd name="T5" fmla="*/ 960 h 1104"/>
                <a:gd name="T6" fmla="*/ 336 w 504"/>
                <a:gd name="T7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1104">
                  <a:moveTo>
                    <a:pt x="0" y="0"/>
                  </a:moveTo>
                  <a:cubicBezTo>
                    <a:pt x="180" y="184"/>
                    <a:pt x="360" y="368"/>
                    <a:pt x="432" y="528"/>
                  </a:cubicBezTo>
                  <a:cubicBezTo>
                    <a:pt x="504" y="688"/>
                    <a:pt x="448" y="864"/>
                    <a:pt x="432" y="960"/>
                  </a:cubicBezTo>
                  <a:cubicBezTo>
                    <a:pt x="416" y="1056"/>
                    <a:pt x="376" y="1080"/>
                    <a:pt x="336" y="1104"/>
                  </a:cubicBezTo>
                </a:path>
              </a:pathLst>
            </a:cu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Freeform 1036"/>
            <p:cNvSpPr>
              <a:spLocks/>
            </p:cNvSpPr>
            <p:nvPr/>
          </p:nvSpPr>
          <p:spPr bwMode="auto">
            <a:xfrm>
              <a:off x="3686175" y="4352925"/>
              <a:ext cx="342900" cy="1524000"/>
            </a:xfrm>
            <a:custGeom>
              <a:avLst/>
              <a:gdLst>
                <a:gd name="T0" fmla="*/ 0 w 504"/>
                <a:gd name="T1" fmla="*/ 0 h 1104"/>
                <a:gd name="T2" fmla="*/ 432 w 504"/>
                <a:gd name="T3" fmla="*/ 528 h 1104"/>
                <a:gd name="T4" fmla="*/ 432 w 504"/>
                <a:gd name="T5" fmla="*/ 960 h 1104"/>
                <a:gd name="T6" fmla="*/ 336 w 504"/>
                <a:gd name="T7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1104">
                  <a:moveTo>
                    <a:pt x="0" y="0"/>
                  </a:moveTo>
                  <a:cubicBezTo>
                    <a:pt x="180" y="184"/>
                    <a:pt x="360" y="368"/>
                    <a:pt x="432" y="528"/>
                  </a:cubicBezTo>
                  <a:cubicBezTo>
                    <a:pt x="504" y="688"/>
                    <a:pt x="448" y="864"/>
                    <a:pt x="432" y="960"/>
                  </a:cubicBezTo>
                  <a:cubicBezTo>
                    <a:pt x="416" y="1056"/>
                    <a:pt x="376" y="1080"/>
                    <a:pt x="336" y="1104"/>
                  </a:cubicBezTo>
                </a:path>
              </a:pathLst>
            </a:cu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Freeform 1038"/>
            <p:cNvSpPr>
              <a:spLocks/>
            </p:cNvSpPr>
            <p:nvPr/>
          </p:nvSpPr>
          <p:spPr bwMode="auto">
            <a:xfrm>
              <a:off x="4067175" y="4581525"/>
              <a:ext cx="152400" cy="1066800"/>
            </a:xfrm>
            <a:custGeom>
              <a:avLst/>
              <a:gdLst>
                <a:gd name="T0" fmla="*/ 0 w 504"/>
                <a:gd name="T1" fmla="*/ 0 h 1104"/>
                <a:gd name="T2" fmla="*/ 432 w 504"/>
                <a:gd name="T3" fmla="*/ 528 h 1104"/>
                <a:gd name="T4" fmla="*/ 432 w 504"/>
                <a:gd name="T5" fmla="*/ 960 h 1104"/>
                <a:gd name="T6" fmla="*/ 336 w 504"/>
                <a:gd name="T7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4" h="1104">
                  <a:moveTo>
                    <a:pt x="0" y="0"/>
                  </a:moveTo>
                  <a:cubicBezTo>
                    <a:pt x="180" y="184"/>
                    <a:pt x="360" y="368"/>
                    <a:pt x="432" y="528"/>
                  </a:cubicBezTo>
                  <a:cubicBezTo>
                    <a:pt x="504" y="688"/>
                    <a:pt x="448" y="864"/>
                    <a:pt x="432" y="960"/>
                  </a:cubicBezTo>
                  <a:cubicBezTo>
                    <a:pt x="416" y="1056"/>
                    <a:pt x="376" y="1080"/>
                    <a:pt x="336" y="1104"/>
                  </a:cubicBezTo>
                </a:path>
              </a:pathLst>
            </a:cu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039"/>
            <p:cNvSpPr>
              <a:spLocks noChangeShapeType="1"/>
            </p:cNvSpPr>
            <p:nvPr/>
          </p:nvSpPr>
          <p:spPr bwMode="auto">
            <a:xfrm flipV="1">
              <a:off x="4219575" y="4733925"/>
              <a:ext cx="762000" cy="304800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4070468"/>
            <a:ext cx="6350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6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语音增强概述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应用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语音通信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助听器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智能家居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车载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智能机器人</a:t>
            </a:r>
            <a:endParaRPr kumimoji="1" lang="en-US" altLang="zh-CN" dirty="0"/>
          </a:p>
          <a:p>
            <a:pPr lvl="1"/>
            <a:r>
              <a:rPr kumimoji="1" lang="mr-IN" altLang="zh-CN" dirty="0"/>
              <a:t>…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40" y="1772816"/>
            <a:ext cx="4211960" cy="24166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50496" y="427003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百“</a:t>
            </a:r>
            <a:r>
              <a:rPr kumimoji="1" lang="zh-CN" altLang="en-US"/>
              <a:t>箱”争鸣</a:t>
            </a:r>
          </a:p>
        </p:txBody>
      </p:sp>
      <p:graphicFrame>
        <p:nvGraphicFramePr>
          <p:cNvPr id="6" name="图示 14"/>
          <p:cNvGraphicFramePr/>
          <p:nvPr>
            <p:extLst>
              <p:ext uri="{D42A27DB-BD31-4B8C-83A1-F6EECF244321}">
                <p14:modId xmlns:p14="http://schemas.microsoft.com/office/powerpoint/2010/main" val="882659790"/>
              </p:ext>
            </p:extLst>
          </p:nvPr>
        </p:nvGraphicFramePr>
        <p:xfrm>
          <a:off x="154380" y="5735782"/>
          <a:ext cx="8882742" cy="1122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-1976" y="499469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0" algn="ctr"/>
            <a:r>
              <a:rPr lang="zh-CN" altLang="en-US" sz="3200" b="1" dirty="0">
                <a:solidFill>
                  <a:srgbClr val="C00000"/>
                </a:solidFill>
                <a:latin typeface="Viner Hand ITC" panose="03070502030502020203" pitchFamily="66" charset="0"/>
              </a:rPr>
              <a:t>语音交互的时代已经到来</a:t>
            </a:r>
            <a:endParaRPr lang="zh-CN" altLang="zh-CN" sz="3200" b="1" dirty="0">
              <a:solidFill>
                <a:srgbClr val="C00000"/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57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语音增强概述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771650"/>
            <a:ext cx="2232025" cy="84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644900"/>
            <a:ext cx="2233612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2779713"/>
            <a:ext cx="22320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027238" y="2203450"/>
            <a:ext cx="431800" cy="0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2459038" y="2203450"/>
            <a:ext cx="0" cy="792163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2017713" y="4076700"/>
            <a:ext cx="431800" cy="0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flipV="1">
            <a:off x="2459038" y="3284538"/>
            <a:ext cx="0" cy="792162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" name="AutoShape 17"/>
          <p:cNvSpPr>
            <a:spLocks noChangeArrowheads="1"/>
          </p:cNvSpPr>
          <p:nvPr/>
        </p:nvSpPr>
        <p:spPr bwMode="auto">
          <a:xfrm>
            <a:off x="2314575" y="2995613"/>
            <a:ext cx="287338" cy="287337"/>
          </a:xfrm>
          <a:prstGeom prst="flowChartOr">
            <a:avLst/>
          </a:prstGeom>
          <a:solidFill>
            <a:srgbClr val="003366"/>
          </a:solidFill>
          <a:ln w="28575" cap="sq">
            <a:solidFill>
              <a:srgbClr val="FF00FF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2601913" y="3140075"/>
            <a:ext cx="360362" cy="0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4716016" y="3212976"/>
            <a:ext cx="551066" cy="0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5267082" y="2882790"/>
            <a:ext cx="1789180" cy="646331"/>
          </a:xfrm>
          <a:prstGeom prst="rect">
            <a:avLst/>
          </a:prstGeom>
          <a:noFill/>
          <a:ln w="12700" cap="sq">
            <a:solidFill>
              <a:srgbClr val="FF60E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latin typeface="仿宋_GB2312" charset="0"/>
                <a:ea typeface="仿宋_GB2312" charset="0"/>
              </a:rPr>
              <a:t>Speech </a:t>
            </a:r>
          </a:p>
          <a:p>
            <a:pPr algn="ctr"/>
            <a:r>
              <a:rPr lang="en-US" altLang="zh-CN" b="1" dirty="0">
                <a:latin typeface="仿宋_GB2312" charset="0"/>
                <a:ea typeface="仿宋_GB2312" charset="0"/>
              </a:rPr>
              <a:t>enhancement</a:t>
            </a:r>
            <a:r>
              <a:rPr lang="en-US" altLang="zh-CN" dirty="0"/>
              <a:t> </a:t>
            </a: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455613" y="2599531"/>
            <a:ext cx="88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>
                <a:latin typeface="仿宋_GB2312" charset="0"/>
                <a:ea typeface="仿宋_GB2312" charset="0"/>
              </a:rPr>
              <a:t>speech</a:t>
            </a: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557680" y="4427300"/>
            <a:ext cx="900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>
                <a:latin typeface="仿宋_GB2312" charset="0"/>
                <a:ea typeface="仿宋_GB2312" charset="0"/>
              </a:rPr>
              <a:t>noise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2962275" y="3651330"/>
            <a:ext cx="14398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仿宋_GB2312" charset="0"/>
                <a:ea typeface="仿宋_GB2312" charset="0"/>
              </a:rPr>
              <a:t>noisy speech</a:t>
            </a:r>
          </a:p>
        </p:txBody>
      </p:sp>
      <p:graphicFrame>
        <p:nvGraphicFramePr>
          <p:cNvPr id="2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047417"/>
              </p:ext>
            </p:extLst>
          </p:nvPr>
        </p:nvGraphicFramePr>
        <p:xfrm>
          <a:off x="1266825" y="2611627"/>
          <a:ext cx="503238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" name="Equation" r:id="rId7" imgW="304560" imgH="203040" progId="Equation.DSMT4">
                  <p:embed/>
                </p:oleObj>
              </mc:Choice>
              <mc:Fallback>
                <p:oleObj name="Equation" r:id="rId7" imgW="304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2611627"/>
                        <a:ext cx="503238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762997"/>
              </p:ext>
            </p:extLst>
          </p:nvPr>
        </p:nvGraphicFramePr>
        <p:xfrm>
          <a:off x="1265238" y="4470217"/>
          <a:ext cx="50482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8" y="4470217"/>
                        <a:ext cx="50482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401097"/>
              </p:ext>
            </p:extLst>
          </p:nvPr>
        </p:nvGraphicFramePr>
        <p:xfrm>
          <a:off x="4323092" y="3674865"/>
          <a:ext cx="5032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0" name="Equation" r:id="rId11" imgW="317160" imgH="203040" progId="Equation.DSMT4">
                  <p:embed/>
                </p:oleObj>
              </mc:Choice>
              <mc:Fallback>
                <p:oleObj name="Equation" r:id="rId11" imgW="317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3092" y="3674865"/>
                        <a:ext cx="503237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390794"/>
              </p:ext>
            </p:extLst>
          </p:nvPr>
        </p:nvGraphicFramePr>
        <p:xfrm>
          <a:off x="2997390" y="5193779"/>
          <a:ext cx="309562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" name="Equation" r:id="rId13" imgW="1130040" imgH="203040" progId="Equation.DSMT4">
                  <p:embed/>
                </p:oleObj>
              </mc:Choice>
              <mc:Fallback>
                <p:oleObj name="Equation" r:id="rId13" imgW="1130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390" y="5193779"/>
                        <a:ext cx="309562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33"/>
          <p:cNvPicPr>
            <a:picLocks noChangeAspect="1" noChangeArrowheads="1"/>
          </p:cNvPicPr>
          <p:nvPr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781300"/>
            <a:ext cx="1835150" cy="84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" name="Line 19"/>
          <p:cNvSpPr>
            <a:spLocks noChangeShapeType="1"/>
          </p:cNvSpPr>
          <p:nvPr/>
        </p:nvSpPr>
        <p:spPr bwMode="auto">
          <a:xfrm>
            <a:off x="7056262" y="3212976"/>
            <a:ext cx="551066" cy="0"/>
          </a:xfrm>
          <a:prstGeom prst="line">
            <a:avLst/>
          </a:prstGeom>
          <a:noFill/>
          <a:ln w="12700" cap="sq">
            <a:solidFill>
              <a:srgbClr val="FF33CC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7786295" y="3651330"/>
            <a:ext cx="1167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latin typeface="仿宋_GB2312" charset="0"/>
                <a:ea typeface="仿宋_GB2312" charset="0"/>
              </a:rPr>
              <a:t>enhanced </a:t>
            </a:r>
          </a:p>
          <a:p>
            <a:pPr algn="ctr"/>
            <a:r>
              <a:rPr lang="en-US" altLang="zh-CN" b="1" dirty="0">
                <a:latin typeface="仿宋_GB2312" charset="0"/>
                <a:ea typeface="仿宋_GB2312" charset="0"/>
              </a:rPr>
              <a:t>speech</a:t>
            </a:r>
          </a:p>
        </p:txBody>
      </p:sp>
      <p:sp>
        <p:nvSpPr>
          <p:cNvPr id="36" name="圆角矩形标注 35"/>
          <p:cNvSpPr/>
          <p:nvPr/>
        </p:nvSpPr>
        <p:spPr>
          <a:xfrm>
            <a:off x="5949951" y="1771650"/>
            <a:ext cx="1657377" cy="721246"/>
          </a:xfrm>
          <a:prstGeom prst="wedgeRoundRectCallout">
            <a:avLst>
              <a:gd name="adj1" fmla="val -41117"/>
              <a:gd name="adj2" fmla="val 90466"/>
              <a:gd name="adj3" fmla="val 16667"/>
            </a:avLst>
          </a:prstGeom>
          <a:noFill/>
          <a:ln w="12700">
            <a:solidFill>
              <a:srgbClr val="FF6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基于</a:t>
            </a:r>
            <a:r>
              <a:rPr kumimoji="1" lang="zh-CN" altLang="en-US" b="1" dirty="0">
                <a:solidFill>
                  <a:schemeClr val="tx1"/>
                </a:solidFill>
              </a:rPr>
              <a:t>信号处理</a:t>
            </a:r>
            <a:r>
              <a:rPr kumimoji="1" lang="zh-CN" altLang="en-US" dirty="0">
                <a:solidFill>
                  <a:schemeClr val="tx1"/>
                </a:solidFill>
              </a:rPr>
              <a:t>的方法</a:t>
            </a:r>
          </a:p>
        </p:txBody>
      </p:sp>
      <p:sp>
        <p:nvSpPr>
          <p:cNvPr id="39" name="圆角矩形标注 38"/>
          <p:cNvSpPr/>
          <p:nvPr/>
        </p:nvSpPr>
        <p:spPr>
          <a:xfrm>
            <a:off x="5843195" y="4051573"/>
            <a:ext cx="1657377" cy="721246"/>
          </a:xfrm>
          <a:prstGeom prst="wedgeRoundRectCallout">
            <a:avLst>
              <a:gd name="adj1" fmla="val -36249"/>
              <a:gd name="adj2" fmla="val -103434"/>
              <a:gd name="adj3" fmla="val 16667"/>
            </a:avLst>
          </a:prstGeom>
          <a:noFill/>
          <a:ln w="15875">
            <a:solidFill>
              <a:srgbClr val="FF60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基于</a:t>
            </a:r>
            <a:r>
              <a:rPr kumimoji="1" lang="zh-CN" altLang="en-US" b="1" dirty="0">
                <a:solidFill>
                  <a:schemeClr val="tx1"/>
                </a:solidFill>
              </a:rPr>
              <a:t>监督学习</a:t>
            </a:r>
            <a:r>
              <a:rPr kumimoji="1" lang="zh-CN" altLang="en-US" dirty="0">
                <a:solidFill>
                  <a:schemeClr val="tx1"/>
                </a:solidFill>
              </a:rPr>
              <a:t>的方法</a:t>
            </a:r>
          </a:p>
        </p:txBody>
      </p:sp>
    </p:spTree>
    <p:extLst>
      <p:ext uri="{BB962C8B-B14F-4D97-AF65-F5344CB8AC3E}">
        <p14:creationId xmlns:p14="http://schemas.microsoft.com/office/powerpoint/2010/main" val="143672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语音特性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频谱特性</a:t>
            </a:r>
            <a:endParaRPr kumimoji="1" lang="en-US" altLang="zh-CN" dirty="0"/>
          </a:p>
          <a:p>
            <a:pPr lvl="1"/>
            <a:r>
              <a:rPr lang="zh-CN" altLang="en-US" dirty="0"/>
              <a:t>语音和噪声具有明显的频谱区分性（噪声非人声）</a:t>
            </a:r>
            <a:endParaRPr lang="zh-CN" altLang="zh-CN" dirty="0"/>
          </a:p>
          <a:p>
            <a:pPr lvl="1"/>
            <a:r>
              <a:rPr lang="zh-CN" altLang="en-US" dirty="0"/>
              <a:t>语音具有显著的频谱结构</a:t>
            </a:r>
            <a:endParaRPr lang="zh-CN" altLang="zh-CN" dirty="0"/>
          </a:p>
          <a:p>
            <a:pPr lvl="2"/>
            <a:r>
              <a:rPr kumimoji="1" lang="zh-CN" altLang="en-US" dirty="0"/>
              <a:t>时序相关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短时平稳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发声模式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42" y="4109192"/>
            <a:ext cx="8949263" cy="218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6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人耳感知特性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听觉系统具有显著的听觉信息处理能力和抗干扰能力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变化的频率分辨率</a:t>
            </a:r>
            <a:endParaRPr kumimoji="1" lang="en-US" altLang="zh-CN" sz="2000" dirty="0"/>
          </a:p>
          <a:p>
            <a:pPr lvl="2"/>
            <a:r>
              <a:rPr kumimoji="1" lang="zh-CN" altLang="en-US" sz="1600" dirty="0"/>
              <a:t>低频的分辨率高</a:t>
            </a:r>
            <a:endParaRPr kumimoji="1" lang="en-US" altLang="zh-CN" sz="1600" dirty="0"/>
          </a:p>
          <a:p>
            <a:pPr lvl="2"/>
            <a:r>
              <a:rPr kumimoji="1" lang="zh-CN" altLang="en-US" sz="1600" dirty="0"/>
              <a:t>高频的分辨率低</a:t>
            </a:r>
            <a:endParaRPr kumimoji="1" lang="en-US" altLang="zh-CN" sz="1600" dirty="0"/>
          </a:p>
          <a:p>
            <a:pPr lvl="1"/>
            <a:r>
              <a:rPr kumimoji="1" lang="zh-CN" altLang="en-US" sz="2000" dirty="0"/>
              <a:t>对幅度谱敏感，对相位谱不敏感</a:t>
            </a:r>
            <a:endParaRPr kumimoji="1" lang="en-US" altLang="zh-CN" sz="2000" dirty="0"/>
          </a:p>
          <a:p>
            <a:pPr lvl="2"/>
            <a:r>
              <a:rPr kumimoji="1" lang="zh-CN" altLang="en-US" sz="1600" dirty="0"/>
              <a:t>重构语音的时域信号</a:t>
            </a:r>
            <a:endParaRPr kumimoji="1" lang="en-US" altLang="zh-CN" sz="1600" dirty="0"/>
          </a:p>
          <a:p>
            <a:pPr lvl="1"/>
            <a:r>
              <a:rPr kumimoji="1" lang="zh-CN" altLang="en-US" sz="2000" dirty="0"/>
              <a:t>共振峰</a:t>
            </a:r>
            <a:endParaRPr kumimoji="1" lang="en-US" altLang="zh-CN" sz="2000" dirty="0"/>
          </a:p>
          <a:p>
            <a:pPr lvl="2"/>
            <a:r>
              <a:rPr kumimoji="1" lang="zh-CN" altLang="en-US" sz="1600" dirty="0"/>
              <a:t>前三个共振峰对语音感知很重要</a:t>
            </a:r>
            <a:endParaRPr kumimoji="1" lang="en-US" altLang="zh-CN" sz="1600" dirty="0"/>
          </a:p>
          <a:p>
            <a:pPr lvl="1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3236"/>
          <a:stretch/>
        </p:blipFill>
        <p:spPr>
          <a:xfrm>
            <a:off x="5355080" y="1844824"/>
            <a:ext cx="3650868" cy="46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37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噪声特性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加性噪声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平稳噪声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如，白噪声</a:t>
            </a:r>
            <a:r>
              <a:rPr kumimoji="1" lang="en-US" altLang="zh-CN" dirty="0"/>
              <a:t>……</a:t>
            </a:r>
          </a:p>
          <a:p>
            <a:pPr lvl="1"/>
            <a:r>
              <a:rPr kumimoji="1" lang="zh-CN" altLang="en-US" dirty="0"/>
              <a:t>非平稳噪声（真实环境）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如，多说话人干扰</a:t>
            </a:r>
            <a:r>
              <a:rPr kumimoji="1" lang="en-US" altLang="zh-CN" dirty="0"/>
              <a:t>……</a:t>
            </a:r>
          </a:p>
          <a:p>
            <a:r>
              <a:rPr kumimoji="1" lang="zh-CN" altLang="en-US" dirty="0"/>
              <a:t>乘性噪声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混响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信道传输噪声</a:t>
            </a:r>
          </a:p>
        </p:txBody>
      </p:sp>
    </p:spTree>
    <p:extLst>
      <p:ext uri="{BB962C8B-B14F-4D97-AF65-F5344CB8AC3E}">
        <p14:creationId xmlns:p14="http://schemas.microsoft.com/office/powerpoint/2010/main" val="200690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语音增强算法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基于信号处理的方法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谱减法 </a:t>
            </a:r>
            <a:r>
              <a:rPr kumimoji="1" lang="en-US" altLang="zh-CN" dirty="0"/>
              <a:t> (Spectral Subtraction)</a:t>
            </a:r>
          </a:p>
          <a:p>
            <a:pPr lvl="1"/>
            <a:r>
              <a:rPr kumimoji="1" lang="zh-CN" altLang="en-US" dirty="0"/>
              <a:t>维纳滤波法</a:t>
            </a:r>
            <a:r>
              <a:rPr kumimoji="1" lang="en-US" altLang="zh-CN" dirty="0"/>
              <a:t> (Wiener Filtering)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基于监督学习的方法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利用深度神经网络</a:t>
            </a:r>
            <a:r>
              <a:rPr kumimoji="1" lang="en-US" altLang="zh-CN" dirty="0"/>
              <a:t>(DNN)</a:t>
            </a:r>
            <a:r>
              <a:rPr kumimoji="1" lang="zh-CN" altLang="en-US" dirty="0"/>
              <a:t>估计理想二值掩模</a:t>
            </a:r>
            <a:r>
              <a:rPr kumimoji="1" lang="en-US" altLang="zh-CN" dirty="0"/>
              <a:t>(ideal binary mask, IBM)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5225313" y="1413323"/>
            <a:ext cx="3828930" cy="1722579"/>
            <a:chOff x="4313242" y="0"/>
            <a:chExt cx="4008442" cy="1459832"/>
          </a:xfrm>
        </p:grpSpPr>
        <p:sp>
          <p:nvSpPr>
            <p:cNvPr id="15" name="圆角矩形 14"/>
            <p:cNvSpPr/>
            <p:nvPr/>
          </p:nvSpPr>
          <p:spPr>
            <a:xfrm>
              <a:off x="4313242" y="0"/>
              <a:ext cx="4008442" cy="145983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圆角矩形 4"/>
            <p:cNvSpPr/>
            <p:nvPr/>
          </p:nvSpPr>
          <p:spPr>
            <a:xfrm>
              <a:off x="4313242" y="0"/>
              <a:ext cx="4008442" cy="4379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1900" kern="1200" dirty="0"/>
                <a:t>信号处理的</a:t>
              </a:r>
              <a:r>
                <a:rPr lang="zh-CN" altLang="en-US" sz="1900" kern="1200" dirty="0"/>
                <a:t>角度</a:t>
              </a:r>
              <a:endParaRPr lang="zh-CN" sz="1900" kern="1200" dirty="0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464394" y="1834084"/>
            <a:ext cx="3428086" cy="586804"/>
            <a:chOff x="4714086" y="438377"/>
            <a:chExt cx="3206753" cy="440159"/>
          </a:xfrm>
        </p:grpSpPr>
        <p:sp>
          <p:nvSpPr>
            <p:cNvPr id="13" name="圆角矩形 12"/>
            <p:cNvSpPr/>
            <p:nvPr/>
          </p:nvSpPr>
          <p:spPr>
            <a:xfrm>
              <a:off x="4714086" y="438377"/>
              <a:ext cx="3206753" cy="440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6930461"/>
                <a:satOff val="-31979"/>
                <a:lumOff val="1177"/>
                <a:alphaOff val="0"/>
              </a:schemeClr>
            </a:fillRef>
            <a:effectRef idx="0">
              <a:schemeClr val="accent4">
                <a:hueOff val="6930461"/>
                <a:satOff val="-31979"/>
                <a:lumOff val="117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圆角矩形 6"/>
            <p:cNvSpPr/>
            <p:nvPr/>
          </p:nvSpPr>
          <p:spPr>
            <a:xfrm>
              <a:off x="4726978" y="451269"/>
              <a:ext cx="3180969" cy="414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1400" kern="1200" dirty="0">
                  <a:solidFill>
                    <a:schemeClr val="bg1"/>
                  </a:solidFill>
                </a:rPr>
                <a:t>利用噪声的相对平稳性和语音的相对稀疏性，可以实现对噪声的连续追踪</a:t>
              </a:r>
              <a:r>
                <a:rPr lang="zh-CN" altLang="en-US" sz="1400" kern="1200" dirty="0">
                  <a:solidFill>
                    <a:schemeClr val="bg1"/>
                  </a:solidFill>
                </a:rPr>
                <a:t>和抑制</a:t>
              </a:r>
              <a:endParaRPr lang="zh-CN" sz="14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5613719" y="2556793"/>
            <a:ext cx="3206753" cy="440159"/>
            <a:chOff x="4714086" y="946253"/>
            <a:chExt cx="3206753" cy="440159"/>
          </a:xfrm>
        </p:grpSpPr>
        <p:sp>
          <p:nvSpPr>
            <p:cNvPr id="11" name="圆角矩形 10"/>
            <p:cNvSpPr/>
            <p:nvPr/>
          </p:nvSpPr>
          <p:spPr>
            <a:xfrm>
              <a:off x="4714086" y="946253"/>
              <a:ext cx="3206753" cy="440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0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8"/>
            <p:cNvSpPr/>
            <p:nvPr/>
          </p:nvSpPr>
          <p:spPr>
            <a:xfrm>
              <a:off x="4726978" y="959145"/>
              <a:ext cx="3180969" cy="414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1400" kern="1200" dirty="0">
                  <a:solidFill>
                    <a:schemeClr val="bg1"/>
                  </a:solidFill>
                </a:rPr>
                <a:t>语音增强可以表达为一个滤波问题</a:t>
              </a:r>
              <a:r>
                <a:rPr lang="en-US" sz="1400" kern="1200" dirty="0">
                  <a:solidFill>
                    <a:schemeClr val="bg1"/>
                  </a:solidFill>
                </a:rPr>
                <a:t> </a:t>
              </a:r>
              <a:endParaRPr lang="zh-CN" sz="14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5225313" y="4810346"/>
            <a:ext cx="3823704" cy="1736577"/>
            <a:chOff x="4166" y="0"/>
            <a:chExt cx="4008442" cy="1459832"/>
          </a:xfrm>
        </p:grpSpPr>
        <p:sp>
          <p:nvSpPr>
            <p:cNvPr id="24" name="圆角矩形 23"/>
            <p:cNvSpPr/>
            <p:nvPr/>
          </p:nvSpPr>
          <p:spPr>
            <a:xfrm>
              <a:off x="4166" y="0"/>
              <a:ext cx="4008442" cy="1459832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圆角矩形 4"/>
            <p:cNvSpPr/>
            <p:nvPr/>
          </p:nvSpPr>
          <p:spPr>
            <a:xfrm>
              <a:off x="4166" y="0"/>
              <a:ext cx="4008442" cy="4379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lvl="0" algn="ctr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1900" kern="1200" dirty="0"/>
                <a:t>机器学习的</a:t>
              </a:r>
              <a:r>
                <a:rPr lang="zh-CN" altLang="en-US" sz="1900" kern="1200" dirty="0"/>
                <a:t>角度</a:t>
              </a:r>
              <a:endParaRPr lang="zh-CN" sz="1900" kern="1200" dirty="0"/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589210" y="5248724"/>
            <a:ext cx="3058963" cy="670866"/>
            <a:chOff x="405011" y="438377"/>
            <a:chExt cx="3206753" cy="440159"/>
          </a:xfrm>
        </p:grpSpPr>
        <p:sp>
          <p:nvSpPr>
            <p:cNvPr id="22" name="圆角矩形 21"/>
            <p:cNvSpPr/>
            <p:nvPr/>
          </p:nvSpPr>
          <p:spPr>
            <a:xfrm>
              <a:off x="405011" y="438377"/>
              <a:ext cx="3206753" cy="440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圆角矩形 6"/>
            <p:cNvSpPr/>
            <p:nvPr/>
          </p:nvSpPr>
          <p:spPr>
            <a:xfrm>
              <a:off x="417903" y="451269"/>
              <a:ext cx="3180969" cy="414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1400" kern="1200" dirty="0">
                  <a:solidFill>
                    <a:schemeClr val="bg1"/>
                  </a:solidFill>
                </a:rPr>
                <a:t>利用语音和噪声的频谱区分性</a:t>
              </a:r>
              <a:r>
                <a:rPr lang="zh-CN" altLang="en-US" sz="1400" kern="1200" dirty="0">
                  <a:solidFill>
                    <a:schemeClr val="bg1"/>
                  </a:solidFill>
                </a:rPr>
                <a:t>，可以实现语音和噪声的分离</a:t>
              </a:r>
              <a:endParaRPr lang="zh-CN" sz="14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5397612" y="6013177"/>
            <a:ext cx="3422860" cy="440159"/>
            <a:chOff x="405011" y="946253"/>
            <a:chExt cx="3206753" cy="440159"/>
          </a:xfrm>
        </p:grpSpPr>
        <p:sp>
          <p:nvSpPr>
            <p:cNvPr id="20" name="圆角矩形 19"/>
            <p:cNvSpPr/>
            <p:nvPr/>
          </p:nvSpPr>
          <p:spPr>
            <a:xfrm>
              <a:off x="405011" y="946253"/>
              <a:ext cx="3206753" cy="44015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3465231"/>
                <a:satOff val="-15989"/>
                <a:lumOff val="588"/>
                <a:alphaOff val="0"/>
              </a:schemeClr>
            </a:fillRef>
            <a:effectRef idx="0">
              <a:schemeClr val="accent4">
                <a:hueOff val="3465231"/>
                <a:satOff val="-15989"/>
                <a:lumOff val="58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圆角矩形 8"/>
            <p:cNvSpPr/>
            <p:nvPr/>
          </p:nvSpPr>
          <p:spPr>
            <a:xfrm>
              <a:off x="417903" y="959145"/>
              <a:ext cx="3180969" cy="4143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1400" kern="1200" dirty="0">
                  <a:solidFill>
                    <a:schemeClr val="bg1"/>
                  </a:solidFill>
                </a:rPr>
                <a:t>语音增强可以表达为一个监督</a:t>
              </a:r>
              <a:r>
                <a:rPr lang="zh-CN" altLang="en-US" sz="1400" kern="1200" dirty="0">
                  <a:solidFill>
                    <a:schemeClr val="bg1"/>
                  </a:solidFill>
                </a:rPr>
                <a:t>式</a:t>
              </a:r>
              <a:r>
                <a:rPr lang="zh-CN" sz="1400" kern="1200" dirty="0">
                  <a:solidFill>
                    <a:schemeClr val="bg1"/>
                  </a:solidFill>
                </a:rPr>
                <a:t>学习问题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491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22177</TotalTime>
  <Words>1549</Words>
  <Application>Microsoft Macintosh PowerPoint</Application>
  <PresentationFormat>全屏显示(4:3)</PresentationFormat>
  <Paragraphs>262</Paragraphs>
  <Slides>24</Slides>
  <Notes>14</Notes>
  <HiddenSlides>0</HiddenSlides>
  <MMClips>4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仿宋_GB2312</vt:lpstr>
      <vt:lpstr>SimSun</vt:lpstr>
      <vt:lpstr>Arial</vt:lpstr>
      <vt:lpstr>Calibri</vt:lpstr>
      <vt:lpstr>Monotype Sorts</vt:lpstr>
      <vt:lpstr>Segoe Script</vt:lpstr>
      <vt:lpstr>Times</vt:lpstr>
      <vt:lpstr>Times New Roman</vt:lpstr>
      <vt:lpstr>Viner Hand ITC</vt:lpstr>
      <vt:lpstr>Wingdings</vt:lpstr>
      <vt:lpstr>Office 主题</vt:lpstr>
      <vt:lpstr>Equation</vt:lpstr>
      <vt:lpstr>实践二——语音增强</vt:lpstr>
      <vt:lpstr>大纲</vt:lpstr>
      <vt:lpstr>语音增强概述</vt:lpstr>
      <vt:lpstr>语音增强概述</vt:lpstr>
      <vt:lpstr>语音增强概述</vt:lpstr>
      <vt:lpstr>语音特性</vt:lpstr>
      <vt:lpstr>人耳感知特性</vt:lpstr>
      <vt:lpstr>噪声特性</vt:lpstr>
      <vt:lpstr>语音增强算法</vt:lpstr>
      <vt:lpstr>谱减法</vt:lpstr>
      <vt:lpstr>谱减法</vt:lpstr>
      <vt:lpstr>基于监督学习的方法</vt:lpstr>
      <vt:lpstr>基于监督学习的方法</vt:lpstr>
      <vt:lpstr>IBM图例</vt:lpstr>
      <vt:lpstr>基于监督学习的方法</vt:lpstr>
      <vt:lpstr>利用深度神经网络(DNN)估计IBM</vt:lpstr>
      <vt:lpstr>利用深度神经网络(DNN)估计IBM</vt:lpstr>
      <vt:lpstr>实践1——基于谱减法的语音增强</vt:lpstr>
      <vt:lpstr>实践1——基于信号处理的方法</vt:lpstr>
      <vt:lpstr>实践2——基于IBM的语音增强</vt:lpstr>
      <vt:lpstr>实践2——基于IBM的语音增强</vt:lpstr>
      <vt:lpstr>实践2——基于IBM的语音增强</vt:lpstr>
      <vt:lpstr>实践2——基于IBM的语音增强</vt:lpstr>
      <vt:lpstr>实践2——基于IBM的语音增强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讨论班报告的PowerPoint 演示文稿模板</dc:title>
  <dc:creator>zzp</dc:creator>
  <cp:lastModifiedBy>Jing Chen</cp:lastModifiedBy>
  <cp:revision>429</cp:revision>
  <dcterms:created xsi:type="dcterms:W3CDTF">2012-07-22T12:38:25Z</dcterms:created>
  <dcterms:modified xsi:type="dcterms:W3CDTF">2021-04-29T02:10:44Z</dcterms:modified>
</cp:coreProperties>
</file>